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2616306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431245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307958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3790888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034903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DD2663F-82FD-49C2-835D-D6D82B793519}" type="datetimeFigureOut">
              <a:rPr lang="ru-RU" smtClean="0"/>
              <a:t>16.03.2015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52677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DD2663F-82FD-49C2-835D-D6D82B793519}" type="datetimeFigureOut">
              <a:rPr lang="ru-RU" smtClean="0"/>
              <a:t>16.03.2015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20820293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DD2663F-82FD-49C2-835D-D6D82B793519}" type="datetimeFigureOut">
              <a:rPr lang="ru-RU" smtClean="0"/>
              <a:t>16.03.2015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785628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DD2663F-82FD-49C2-835D-D6D82B793519}" type="datetimeFigureOut">
              <a:rPr lang="ru-RU" smtClean="0"/>
              <a:t>16.03.2015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147435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DD2663F-82FD-49C2-835D-D6D82B793519}" type="datetimeFigureOut">
              <a:rPr lang="ru-RU" smtClean="0"/>
              <a:t>16.03.2015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12670022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DD2663F-82FD-49C2-835D-D6D82B793519}" type="datetimeFigureOut">
              <a:rPr lang="ru-RU" smtClean="0"/>
              <a:t>16.03.2015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E11AA57-6AD6-4F94-B893-C124773A6947}" type="slidenum">
              <a:rPr lang="ru-RU" smtClean="0"/>
              <a:t>‹#›</a:t>
            </a:fld>
            <a:endParaRPr lang="ru-RU"/>
          </a:p>
        </p:txBody>
      </p:sp>
    </p:spTree>
    <p:extLst>
      <p:ext uri="{BB962C8B-B14F-4D97-AF65-F5344CB8AC3E}">
        <p14:creationId xmlns:p14="http://schemas.microsoft.com/office/powerpoint/2010/main" val="3232421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663F-82FD-49C2-835D-D6D82B793519}" type="datetimeFigureOut">
              <a:rPr lang="ru-RU" smtClean="0"/>
              <a:t>16.03.2015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11AA57-6AD6-4F94-B893-C124773A6947}" type="slidenum">
              <a:rPr lang="ru-RU" smtClean="0"/>
              <a:t>‹#›</a:t>
            </a:fld>
            <a:endParaRPr lang="ru-RU"/>
          </a:p>
        </p:txBody>
      </p:sp>
    </p:spTree>
    <p:extLst>
      <p:ext uri="{BB962C8B-B14F-4D97-AF65-F5344CB8AC3E}">
        <p14:creationId xmlns:p14="http://schemas.microsoft.com/office/powerpoint/2010/main" val="141800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b="1" dirty="0" smtClean="0">
                <a:latin typeface="Tahoma" pitchFamily="34" charset="0"/>
              </a:rPr>
              <a:t>ЛЕКЦИЯ №5</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ru-RU" b="1" dirty="0" smtClean="0">
                <a:latin typeface="Times New Roman" pitchFamily="18" charset="0"/>
              </a:rPr>
              <a:t>Токсическое действие неорганических веществ</a:t>
            </a:r>
            <a:br>
              <a:rPr lang="ru-RU" b="1" dirty="0" smtClean="0">
                <a:latin typeface="Times New Roman" pitchFamily="18" charset="0"/>
              </a:rPr>
            </a:br>
            <a:endParaRPr lang="ru-RU" dirty="0"/>
          </a:p>
        </p:txBody>
      </p:sp>
      <p:sp>
        <p:nvSpPr>
          <p:cNvPr id="3" name="Подзаголовок 2"/>
          <p:cNvSpPr>
            <a:spLocks noGrp="1"/>
          </p:cNvSpPr>
          <p:nvPr>
            <p:ph type="subTitle" idx="1"/>
          </p:nvPr>
        </p:nvSpPr>
        <p:spPr>
          <a:xfrm>
            <a:off x="539552" y="3886200"/>
            <a:ext cx="8280920" cy="1752600"/>
          </a:xfrm>
        </p:spPr>
        <p:txBody>
          <a:bodyPr/>
          <a:lstStyle/>
          <a:p>
            <a:r>
              <a:rPr lang="ru-RU" dirty="0" smtClean="0">
                <a:solidFill>
                  <a:schemeClr val="tx1"/>
                </a:solidFill>
                <a:latin typeface="Tahoma" pitchFamily="34" charset="0"/>
              </a:rPr>
              <a:t>Группа веществ, изолируемых минерализацией («Металлические яды»)</a:t>
            </a:r>
          </a:p>
          <a:p>
            <a:endParaRPr lang="ru-RU" dirty="0"/>
          </a:p>
        </p:txBody>
      </p:sp>
    </p:spTree>
    <p:extLst>
      <p:ext uri="{BB962C8B-B14F-4D97-AF65-F5344CB8AC3E}">
        <p14:creationId xmlns:p14="http://schemas.microsoft.com/office/powerpoint/2010/main" val="2511286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ru-RU" dirty="0"/>
              <a:t>Минерализация создает возможность получения соединений металлов легко переводимых в ионное состояние. Известны два метода минерализации: «мокрая минерализация» и «сухое озоление».</a:t>
            </a:r>
          </a:p>
        </p:txBody>
      </p:sp>
    </p:spTree>
    <p:extLst>
      <p:ext uri="{BB962C8B-B14F-4D97-AF65-F5344CB8AC3E}">
        <p14:creationId xmlns:p14="http://schemas.microsoft.com/office/powerpoint/2010/main" val="10216740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Методы «мокрой минерализации</a:t>
            </a:r>
            <a:r>
              <a:rPr lang="ru-RU" dirty="0" smtClean="0"/>
              <a:t>»</a:t>
            </a:r>
            <a:endParaRPr lang="ru-RU" dirty="0"/>
          </a:p>
        </p:txBody>
      </p:sp>
      <p:sp>
        <p:nvSpPr>
          <p:cNvPr id="3" name="Объект 2"/>
          <p:cNvSpPr>
            <a:spLocks noGrp="1"/>
          </p:cNvSpPr>
          <p:nvPr>
            <p:ph idx="1"/>
          </p:nvPr>
        </p:nvSpPr>
        <p:spPr>
          <a:xfrm>
            <a:off x="323528" y="1600200"/>
            <a:ext cx="8568952" cy="4525963"/>
          </a:xfrm>
        </p:spPr>
        <p:txBody>
          <a:bodyPr>
            <a:normAutofit lnSpcReduction="10000"/>
          </a:bodyPr>
          <a:lstStyle/>
          <a:p>
            <a:pPr marL="0" indent="0" algn="just">
              <a:buNone/>
            </a:pPr>
            <a:r>
              <a:rPr lang="ru-RU" dirty="0"/>
              <a:t>Все методы </a:t>
            </a:r>
            <a:r>
              <a:rPr lang="ru-RU" dirty="0" smtClean="0"/>
              <a:t>сводятся </a:t>
            </a:r>
            <a:r>
              <a:rPr lang="ru-RU" dirty="0"/>
              <a:t>к разрушению органических веществ с помощью окислителей в кислой </a:t>
            </a:r>
            <a:r>
              <a:rPr lang="ru-RU" dirty="0" smtClean="0"/>
              <a:t>среде:</a:t>
            </a:r>
          </a:p>
          <a:p>
            <a:r>
              <a:rPr lang="ru-RU" dirty="0"/>
              <a:t>— минерализация серной и азотной кислотами;</a:t>
            </a:r>
          </a:p>
          <a:p>
            <a:r>
              <a:rPr lang="ru-RU" dirty="0"/>
              <a:t>— минерализация серной, азотной и хлорной кислотами;</a:t>
            </a:r>
          </a:p>
          <a:p>
            <a:r>
              <a:rPr lang="ru-RU" dirty="0"/>
              <a:t>— минерализация для обнаружения ртути в объекте (частный метод)</a:t>
            </a:r>
          </a:p>
        </p:txBody>
      </p:sp>
    </p:spTree>
    <p:extLst>
      <p:ext uri="{BB962C8B-B14F-4D97-AF65-F5344CB8AC3E}">
        <p14:creationId xmlns:p14="http://schemas.microsoft.com/office/powerpoint/2010/main" val="1436442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Методы «сухого озоления»</a:t>
            </a:r>
          </a:p>
        </p:txBody>
      </p:sp>
      <p:sp>
        <p:nvSpPr>
          <p:cNvPr id="3" name="Объект 2"/>
          <p:cNvSpPr>
            <a:spLocks noGrp="1"/>
          </p:cNvSpPr>
          <p:nvPr>
            <p:ph idx="1"/>
          </p:nvPr>
        </p:nvSpPr>
        <p:spPr/>
        <p:txBody>
          <a:bodyPr/>
          <a:lstStyle/>
          <a:p>
            <a:r>
              <a:rPr lang="ru-RU" dirty="0"/>
              <a:t>—</a:t>
            </a:r>
            <a:r>
              <a:rPr lang="ru-RU" dirty="0" smtClean="0"/>
              <a:t> сплавления </a:t>
            </a:r>
            <a:r>
              <a:rPr lang="ru-RU" dirty="0"/>
              <a:t>с карбонатом </a:t>
            </a:r>
            <a:r>
              <a:rPr lang="ru-RU" dirty="0" smtClean="0"/>
              <a:t>натрия</a:t>
            </a:r>
          </a:p>
          <a:p>
            <a:r>
              <a:rPr lang="ru-RU" dirty="0"/>
              <a:t>—</a:t>
            </a:r>
            <a:r>
              <a:rPr lang="ru-RU" dirty="0" smtClean="0"/>
              <a:t> нитратом натрия</a:t>
            </a:r>
          </a:p>
          <a:p>
            <a:r>
              <a:rPr lang="ru-RU" dirty="0"/>
              <a:t>—</a:t>
            </a:r>
            <a:r>
              <a:rPr lang="ru-RU" dirty="0" smtClean="0"/>
              <a:t> метод </a:t>
            </a:r>
            <a:r>
              <a:rPr lang="ru-RU" dirty="0"/>
              <a:t>простого сжигания.</a:t>
            </a:r>
          </a:p>
        </p:txBody>
      </p:sp>
    </p:spTree>
    <p:extLst>
      <p:ext uri="{BB962C8B-B14F-4D97-AF65-F5344CB8AC3E}">
        <p14:creationId xmlns:p14="http://schemas.microsoft.com/office/powerpoint/2010/main" val="3154979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87624" y="836712"/>
            <a:ext cx="6984776" cy="5112568"/>
          </a:xfrm>
        </p:spPr>
        <p:txBody>
          <a:bodyPr>
            <a:normAutofit fontScale="92500" lnSpcReduction="10000"/>
          </a:bodyPr>
          <a:lstStyle/>
          <a:p>
            <a:r>
              <a:rPr lang="ru-RU" sz="4400" b="1" dirty="0"/>
              <a:t>атомно-абсорбционная спектрометрия – </a:t>
            </a:r>
            <a:r>
              <a:rPr lang="ru-RU" sz="4400" b="1" dirty="0">
                <a:solidFill>
                  <a:srgbClr val="FF0000"/>
                </a:solidFill>
              </a:rPr>
              <a:t>самостоятельно</a:t>
            </a:r>
            <a:endParaRPr lang="ru-RU" sz="4400" dirty="0">
              <a:solidFill>
                <a:srgbClr val="FF0000"/>
              </a:solidFill>
            </a:endParaRPr>
          </a:p>
          <a:p>
            <a:pPr algn="just"/>
            <a:r>
              <a:rPr lang="ru-RU" sz="4400" b="1" dirty="0"/>
              <a:t>атомно-эмиссионная спектрометрия с </a:t>
            </a:r>
            <a:r>
              <a:rPr lang="ru-RU" sz="4400" b="1" dirty="0" err="1"/>
              <a:t>исп</a:t>
            </a:r>
            <a:r>
              <a:rPr lang="ru-RU" sz="4400" b="1" dirty="0"/>
              <a:t>– </a:t>
            </a:r>
            <a:r>
              <a:rPr lang="ru-RU" sz="4400" b="1" dirty="0" smtClean="0">
                <a:solidFill>
                  <a:srgbClr val="FF0000"/>
                </a:solidFill>
              </a:rPr>
              <a:t>самостоятельно</a:t>
            </a:r>
          </a:p>
          <a:p>
            <a:pPr marL="0" indent="0" algn="just">
              <a:buNone/>
            </a:pPr>
            <a:r>
              <a:rPr lang="ru-RU" sz="4400" b="1" dirty="0" smtClean="0"/>
              <a:t>(основа метода, его основные характеристики)</a:t>
            </a:r>
            <a:endParaRPr lang="ru-RU" sz="4400" dirty="0"/>
          </a:p>
        </p:txBody>
      </p:sp>
    </p:spTree>
    <p:extLst>
      <p:ext uri="{BB962C8B-B14F-4D97-AF65-F5344CB8AC3E}">
        <p14:creationId xmlns:p14="http://schemas.microsoft.com/office/powerpoint/2010/main" val="2701882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457200" y="1052736"/>
            <a:ext cx="8229600" cy="5256584"/>
          </a:xfrm>
        </p:spPr>
        <p:txBody>
          <a:bodyPr>
            <a:normAutofit/>
          </a:bodyPr>
          <a:lstStyle/>
          <a:p>
            <a:pPr algn="just"/>
            <a:r>
              <a:rPr lang="ru-RU" sz="3600" dirty="0"/>
              <a:t>В связи с варьированием содержания элементов в тканях для количественного определения металлов в </a:t>
            </a:r>
            <a:r>
              <a:rPr lang="ru-RU" sz="3600" dirty="0" err="1"/>
              <a:t>минерализате</a:t>
            </a:r>
            <a:r>
              <a:rPr lang="ru-RU" sz="3600" dirty="0"/>
              <a:t> предложены для каждого катиона не менее двух методов, которые позволяют определять их в широких пределах концентраций.</a:t>
            </a:r>
          </a:p>
        </p:txBody>
      </p:sp>
    </p:spTree>
    <p:extLst>
      <p:ext uri="{BB962C8B-B14F-4D97-AF65-F5344CB8AC3E}">
        <p14:creationId xmlns:p14="http://schemas.microsoft.com/office/powerpoint/2010/main" val="1143948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b="1" dirty="0"/>
              <a:t>Соединения ртути</a:t>
            </a:r>
            <a:endParaRPr lang="ru-RU" dirty="0"/>
          </a:p>
        </p:txBody>
      </p:sp>
      <p:sp>
        <p:nvSpPr>
          <p:cNvPr id="3" name="Объект 2"/>
          <p:cNvSpPr>
            <a:spLocks noGrp="1"/>
          </p:cNvSpPr>
          <p:nvPr>
            <p:ph idx="1"/>
          </p:nvPr>
        </p:nvSpPr>
        <p:spPr>
          <a:xfrm>
            <a:off x="457200" y="836712"/>
            <a:ext cx="8229600" cy="5688632"/>
          </a:xfrm>
        </p:spPr>
        <p:txBody>
          <a:bodyPr>
            <a:normAutofit fontScale="92500" lnSpcReduction="20000"/>
          </a:bodyPr>
          <a:lstStyle/>
          <a:p>
            <a:pPr algn="just"/>
            <a:r>
              <a:rPr lang="ru-RU" dirty="0"/>
              <a:t>Из неорганических соединений ртути находят применение её соли и оксиды. Эти соединения применяют для приготовления электродов сравнения, в качестве катализаторов органических реакций, для синтеза ртутьорганических соединений, в люминесцентных лампах, как антисептики, протрава для семян, для дубления кож, при изготовлении катодов и для других целей.</a:t>
            </a:r>
          </a:p>
          <a:p>
            <a:pPr algn="just"/>
            <a:r>
              <a:rPr lang="ru-RU" dirty="0"/>
              <a:t>Соединения ртути являются высокотоксичными веществами. В организм они могут проникать через кожные покровы, ЖКТ и легкие. Смертельной дозой хлорида ртути(</a:t>
            </a:r>
            <a:r>
              <a:rPr lang="en-US" dirty="0"/>
              <a:t>II</a:t>
            </a:r>
            <a:r>
              <a:rPr lang="ru-RU" dirty="0"/>
              <a:t>) считают 0,2-0,3 г.</a:t>
            </a:r>
          </a:p>
          <a:p>
            <a:endParaRPr lang="ru-RU" dirty="0"/>
          </a:p>
        </p:txBody>
      </p:sp>
    </p:spTree>
    <p:extLst>
      <p:ext uri="{BB962C8B-B14F-4D97-AF65-F5344CB8AC3E}">
        <p14:creationId xmlns:p14="http://schemas.microsoft.com/office/powerpoint/2010/main" val="3925187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a:bodyPr>
          <a:lstStyle/>
          <a:p>
            <a:pPr algn="just"/>
            <a:r>
              <a:rPr lang="ru-RU" dirty="0"/>
              <a:t>Органические соединения ртути имеют общую структуру </a:t>
            </a:r>
            <a:r>
              <a:rPr lang="en-US" dirty="0"/>
              <a:t>R</a:t>
            </a:r>
            <a:r>
              <a:rPr lang="ru-RU" dirty="0"/>
              <a:t>-</a:t>
            </a:r>
            <a:r>
              <a:rPr lang="en-US" dirty="0"/>
              <a:t>Hg</a:t>
            </a:r>
            <a:r>
              <a:rPr lang="ru-RU" dirty="0"/>
              <a:t>-</a:t>
            </a:r>
            <a:r>
              <a:rPr lang="en-US" dirty="0"/>
              <a:t>R</a:t>
            </a:r>
            <a:r>
              <a:rPr lang="ru-RU" dirty="0"/>
              <a:t>, они токсичнее неорганических соединений ртути, так как являются </a:t>
            </a:r>
            <a:r>
              <a:rPr lang="ru-RU" dirty="0" err="1"/>
              <a:t>липидорастворимыми</a:t>
            </a:r>
            <a:r>
              <a:rPr lang="ru-RU" dirty="0"/>
              <a:t> и легко проникают через гистогематические барьеры, в том числе через гематоэнцефалический в мозг, через плаценту в организм плода. Опасны растворимые соли ртути. Хлорид и нитрат ртути(</a:t>
            </a:r>
            <a:r>
              <a:rPr lang="en-US" dirty="0"/>
              <a:t>II</a:t>
            </a:r>
            <a:r>
              <a:rPr lang="ru-RU" dirty="0"/>
              <a:t>) более токсичны, чем хлорид и сульфид ртути(</a:t>
            </a:r>
            <a:r>
              <a:rPr lang="en-US" dirty="0"/>
              <a:t>I</a:t>
            </a:r>
            <a:r>
              <a:rPr lang="ru-RU" dirty="0"/>
              <a:t>). Соли ртути взаимодействуют с жирными кислотами сальных желез и легко проникают через кожный барьер.</a:t>
            </a:r>
          </a:p>
        </p:txBody>
      </p:sp>
    </p:spTree>
    <p:extLst>
      <p:ext uri="{BB962C8B-B14F-4D97-AF65-F5344CB8AC3E}">
        <p14:creationId xmlns:p14="http://schemas.microsoft.com/office/powerpoint/2010/main" val="42936222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10000"/>
          </a:bodyPr>
          <a:lstStyle/>
          <a:p>
            <a:pPr algn="just"/>
            <a:r>
              <a:rPr lang="ru-RU" dirty="0"/>
              <a:t>Ртуть в виде паров легко всасывается через легкие и после ферментативного окисления циркулирующая в крови «ионизированная» ртуть вступает во взаимодействие с белковыми молекулами. В первую очередь ионы ртути реагируют с -</a:t>
            </a:r>
            <a:r>
              <a:rPr lang="en-US" dirty="0" smtClean="0"/>
              <a:t>SH</a:t>
            </a:r>
            <a:r>
              <a:rPr lang="ru-RU" dirty="0" smtClean="0"/>
              <a:t>, </a:t>
            </a:r>
            <a:r>
              <a:rPr lang="ru-RU" dirty="0"/>
              <a:t>карбоксильными и </a:t>
            </a:r>
            <a:r>
              <a:rPr lang="ru-RU" dirty="0" err="1"/>
              <a:t>аминными</a:t>
            </a:r>
            <a:r>
              <a:rPr lang="ru-RU" dirty="0"/>
              <a:t> группами тканевых белков. В результате образуются более или менее прочные комплексы - </a:t>
            </a:r>
            <a:r>
              <a:rPr lang="ru-RU" dirty="0" err="1"/>
              <a:t>металлопротеиды</a:t>
            </a:r>
            <a:r>
              <a:rPr lang="ru-RU" dirty="0"/>
              <a:t>. При этом поражаются </a:t>
            </a:r>
            <a:r>
              <a:rPr lang="ru-RU" dirty="0" err="1"/>
              <a:t>тиоловые</a:t>
            </a:r>
            <a:r>
              <a:rPr lang="ru-RU" dirty="0"/>
              <a:t> (сульфгидрильные) энзимы. В организме возникают глубокие нарушения функций ЦНС, особенно ее высших отделов.</a:t>
            </a:r>
          </a:p>
        </p:txBody>
      </p:sp>
    </p:spTree>
    <p:extLst>
      <p:ext uri="{BB962C8B-B14F-4D97-AF65-F5344CB8AC3E}">
        <p14:creationId xmlns:p14="http://schemas.microsoft.com/office/powerpoint/2010/main" val="24397510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496944" cy="6120680"/>
          </a:xfrm>
        </p:spPr>
        <p:txBody>
          <a:bodyPr>
            <a:normAutofit fontScale="85000" lnSpcReduction="20000"/>
          </a:bodyPr>
          <a:lstStyle/>
          <a:p>
            <a:pPr algn="just"/>
            <a:r>
              <a:rPr lang="ru-RU" dirty="0"/>
              <a:t>В организме ртуть длительно задерживается. Она накапливается в виде соединений с белком (</a:t>
            </a:r>
            <a:r>
              <a:rPr lang="ru-RU" dirty="0" err="1"/>
              <a:t>альбуминатов</a:t>
            </a:r>
            <a:r>
              <a:rPr lang="ru-RU" dirty="0"/>
              <a:t>) в различных органах, главным образом в печени, меньше в почках и желчи. Выводятся соединения ртути через почки, желудочно-кишечный тракт и молочные железы. </a:t>
            </a:r>
            <a:r>
              <a:rPr lang="ru-RU" u="sng" dirty="0"/>
              <a:t>Острые отравления</a:t>
            </a:r>
            <a:r>
              <a:rPr lang="ru-RU" dirty="0"/>
              <a:t> могут возникнуть при вдыхании паров металлической ртути или пыли ртутьсодержащих пестицидов. Признаки отравления проявляются через 1-2 дня или несколько часов. Ощущается общее недомогание, головная боль, металлический вкус во рту, покраснение и набухание десен с появлением на них темной каймы (ртутный стоматит), за счет образования сульфида ртути. Возникает озноб и процесс протекает по типу «металлической лихорадки», позже - токсический отек лёгких. Смерть наступает от острой сердечно-сосудистой недостаточности или тяжелой уремии.</a:t>
            </a:r>
          </a:p>
          <a:p>
            <a:endParaRPr lang="ru-RU" dirty="0"/>
          </a:p>
        </p:txBody>
      </p:sp>
    </p:spTree>
    <p:extLst>
      <p:ext uri="{BB962C8B-B14F-4D97-AF65-F5344CB8AC3E}">
        <p14:creationId xmlns:p14="http://schemas.microsoft.com/office/powerpoint/2010/main" val="30460686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b="1" dirty="0"/>
              <a:t>Соединения свинца</a:t>
            </a:r>
            <a:endParaRPr lang="ru-RU" dirty="0"/>
          </a:p>
        </p:txBody>
      </p:sp>
      <p:sp>
        <p:nvSpPr>
          <p:cNvPr id="3" name="Объект 2"/>
          <p:cNvSpPr>
            <a:spLocks noGrp="1"/>
          </p:cNvSpPr>
          <p:nvPr>
            <p:ph idx="1"/>
          </p:nvPr>
        </p:nvSpPr>
        <p:spPr>
          <a:xfrm>
            <a:off x="323528" y="836712"/>
            <a:ext cx="8496944" cy="5832648"/>
          </a:xfrm>
        </p:spPr>
        <p:txBody>
          <a:bodyPr>
            <a:normAutofit fontScale="92500" lnSpcReduction="20000"/>
          </a:bodyPr>
          <a:lstStyle/>
          <a:p>
            <a:pPr marL="0" indent="0" algn="just">
              <a:buNone/>
            </a:pPr>
            <a:r>
              <a:rPr lang="ru-RU" dirty="0"/>
              <a:t>Профессионально опасными являются добыча свинцовых руд и выплавка свинца. В атмосферу плавильных цехов свинец поступает в виде аэрозолей, содержащих металлический свинец и его оксиды</a:t>
            </a:r>
            <a:r>
              <a:rPr lang="ru-RU" dirty="0" smtClean="0"/>
              <a:t>.</a:t>
            </a:r>
          </a:p>
          <a:p>
            <a:pPr algn="just"/>
            <a:r>
              <a:rPr lang="ru-RU" dirty="0"/>
              <a:t>Неорганические соединения свинца в виде оксидов и различных солей используют в производстве аккумуляторов, спичек, стекла, глазури, эмали, белил, олифы, в резиновой промышленности, как пигменты для красок, в пиротехнике и т.п.</a:t>
            </a:r>
          </a:p>
          <a:p>
            <a:pPr algn="just"/>
            <a:r>
              <a:rPr lang="ru-RU" dirty="0"/>
              <a:t>В медицинской практике находят применение препараты свинца. «Свинца ацетат» - бесцветные прозрачные кристаллы со слабым уксусным запахом.</a:t>
            </a:r>
            <a:endParaRPr lang="ru-RU" dirty="0"/>
          </a:p>
        </p:txBody>
      </p:sp>
    </p:spTree>
    <p:extLst>
      <p:ext uri="{BB962C8B-B14F-4D97-AF65-F5344CB8AC3E}">
        <p14:creationId xmlns:p14="http://schemas.microsoft.com/office/powerpoint/2010/main" val="3507905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lnSpcReduction="10000"/>
          </a:bodyPr>
          <a:lstStyle/>
          <a:p>
            <a:pPr algn="just"/>
            <a:r>
              <a:rPr lang="ru-RU" dirty="0"/>
              <a:t>Экология окружающей среды тесно связана с поступлением в неё «металлических ядов». Загрязнения «металлическими ядами» имеют различные источники. Это отходы металлообрабатывающей промышленности, продукты сгорания топлива, промышленные выбросы, автомобильные выхлопы отработанных газов, орошение земледельческих угодий сточными водами, применение пестицидов, использование удобрений. Металлургические предприятия ежегодно выбрасывают на поверхность земли огромное количество соединений металлов</a:t>
            </a:r>
          </a:p>
        </p:txBody>
      </p:sp>
    </p:spTree>
    <p:extLst>
      <p:ext uri="{BB962C8B-B14F-4D97-AF65-F5344CB8AC3E}">
        <p14:creationId xmlns:p14="http://schemas.microsoft.com/office/powerpoint/2010/main" val="1216777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640960" cy="6192688"/>
          </a:xfrm>
        </p:spPr>
        <p:txBody>
          <a:bodyPr>
            <a:normAutofit fontScale="77500" lnSpcReduction="20000"/>
          </a:bodyPr>
          <a:lstStyle/>
          <a:p>
            <a:pPr algn="just"/>
            <a:r>
              <a:rPr lang="ru-RU" dirty="0"/>
              <a:t>В организм свинец и его соединения поступают через ЖКТ, кожные покровы и </a:t>
            </a:r>
            <a:r>
              <a:rPr lang="ru-RU" dirty="0" err="1"/>
              <a:t>ингаляционно</a:t>
            </a:r>
            <a:r>
              <a:rPr lang="ru-RU" dirty="0"/>
              <a:t>. После всасывания свинец адсорбируется на поверхности эритроцитов и разносится по всему организму, попадая в печень, почки, ЦНС, кости, мышцы. В крови и жидкостях организма свинец находится в виде коллоидного </a:t>
            </a:r>
            <a:r>
              <a:rPr lang="ru-RU" dirty="0" err="1"/>
              <a:t>дифосфата</a:t>
            </a:r>
            <a:r>
              <a:rPr lang="ru-RU" dirty="0"/>
              <a:t>, </a:t>
            </a:r>
            <a:r>
              <a:rPr lang="ru-RU" dirty="0" err="1"/>
              <a:t>дифосфоглицерата</a:t>
            </a:r>
            <a:r>
              <a:rPr lang="ru-RU" dirty="0"/>
              <a:t>, органических комплексов с белками и в виде различных солей.</a:t>
            </a:r>
          </a:p>
          <a:p>
            <a:pPr algn="just"/>
            <a:r>
              <a:rPr lang="ru-RU" dirty="0"/>
              <a:t>При длительном поступлении в организм свинец </a:t>
            </a:r>
            <a:r>
              <a:rPr lang="ru-RU" dirty="0" err="1"/>
              <a:t>кумулируется</a:t>
            </a:r>
            <a:r>
              <a:rPr lang="ru-RU" dirty="0"/>
              <a:t> в костной ткани. Период полувыведения равен годам и даже десятилетиям. При изменении в организме кислотно-основного состояния в тканях (ацидоз) соли свинца переходят в растворимое состояние, поступают в кровь и могут вызывать интоксикацию.</a:t>
            </a:r>
          </a:p>
          <a:p>
            <a:pPr algn="just"/>
            <a:r>
              <a:rPr lang="ru-RU" dirty="0"/>
              <a:t>Летальная доза - 0,5 г растворимых солей свинца в пересчете на чистый свинец. Хронические отравления вызывают ежедневное поступление до 0.0005г.</a:t>
            </a:r>
          </a:p>
          <a:p>
            <a:pPr algn="just"/>
            <a:r>
              <a:rPr lang="ru-RU" dirty="0"/>
              <a:t>Выделяются соли свинца почками путем клубочковой фильтрации и через ЖКТ.</a:t>
            </a:r>
            <a:endParaRPr lang="ru-RU" dirty="0"/>
          </a:p>
        </p:txBody>
      </p:sp>
    </p:spTree>
    <p:extLst>
      <p:ext uri="{BB962C8B-B14F-4D97-AF65-F5344CB8AC3E}">
        <p14:creationId xmlns:p14="http://schemas.microsoft.com/office/powerpoint/2010/main" val="34335202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dirty="0"/>
              <a:t>Свинец относится к протоплазматическим ядам. Он </a:t>
            </a:r>
            <a:r>
              <a:rPr lang="ru-RU" b="1" dirty="0"/>
              <a:t>взаимодействует </a:t>
            </a:r>
            <a:r>
              <a:rPr lang="ru-RU" dirty="0"/>
              <a:t>с активными центрами ряда ферментов, блокируя их деятельность. Свинец нарушает синтез </a:t>
            </a:r>
            <a:r>
              <a:rPr lang="ru-RU" dirty="0" err="1"/>
              <a:t>порфиринов</a:t>
            </a:r>
            <a:r>
              <a:rPr lang="ru-RU" dirty="0"/>
              <a:t> и </a:t>
            </a:r>
            <a:r>
              <a:rPr lang="ru-RU" dirty="0" err="1"/>
              <a:t>гема</a:t>
            </a:r>
            <a:r>
              <a:rPr lang="ru-RU" dirty="0"/>
              <a:t> в эритроцитах. Развивается аритмия.</a:t>
            </a:r>
            <a:endParaRPr lang="ru-RU" dirty="0"/>
          </a:p>
        </p:txBody>
      </p:sp>
    </p:spTree>
    <p:extLst>
      <p:ext uri="{BB962C8B-B14F-4D97-AF65-F5344CB8AC3E}">
        <p14:creationId xmlns:p14="http://schemas.microsoft.com/office/powerpoint/2010/main" val="38086789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b="1" dirty="0"/>
              <a:t>Соединения бария</a:t>
            </a:r>
            <a:endParaRPr lang="ru-RU" dirty="0"/>
          </a:p>
        </p:txBody>
      </p:sp>
      <p:sp>
        <p:nvSpPr>
          <p:cNvPr id="3" name="Объект 2"/>
          <p:cNvSpPr>
            <a:spLocks noGrp="1"/>
          </p:cNvSpPr>
          <p:nvPr>
            <p:ph idx="1"/>
          </p:nvPr>
        </p:nvSpPr>
        <p:spPr>
          <a:xfrm>
            <a:off x="251520" y="908720"/>
            <a:ext cx="8640960" cy="5688632"/>
          </a:xfrm>
        </p:spPr>
        <p:txBody>
          <a:bodyPr>
            <a:normAutofit fontScale="77500" lnSpcReduction="20000"/>
          </a:bodyPr>
          <a:lstStyle/>
          <a:p>
            <a:pPr algn="just"/>
            <a:r>
              <a:rPr lang="ru-RU" dirty="0"/>
              <a:t>В сельском хозяйстве хлорид бария используют для уничтожения вредителей растений, карбонат и селенит бария в качестве </a:t>
            </a:r>
            <a:r>
              <a:rPr lang="ru-RU" dirty="0" err="1"/>
              <a:t>дератизаторов</a:t>
            </a:r>
            <a:r>
              <a:rPr lang="ru-RU" dirty="0" smtClean="0"/>
              <a:t>.</a:t>
            </a:r>
          </a:p>
          <a:p>
            <a:pPr algn="just"/>
            <a:r>
              <a:rPr lang="ru-RU" dirty="0"/>
              <a:t>В медицинской практике находят применение препараты бария при рентгенологических исследованиях. «Бария сульфат для рентгеноскопии». Это белый тонкий рыхлый порошок без запаха и вкуса. Он нерастворим в воде, практически нерастворим в разведенных кислотах, щелочах, органических растворителях. Его применяют в виде суспензии в воде очищенной как контрастное средство при исследовании пищевода, желудка и кишечника. «</a:t>
            </a:r>
            <a:r>
              <a:rPr lang="ru-RU" dirty="0" err="1"/>
              <a:t>Сульфобар</a:t>
            </a:r>
            <a:r>
              <a:rPr lang="ru-RU" dirty="0"/>
              <a:t>» это паста белого цвета, содержащая 50% бария сульфата. Из препарата готовят водную суспензию. Она хорошо обволакивает слизистую ЖКТ и обеспечивает высокое качество рентгеновского изображения. Медицинские препараты бария не должны содержать примеси растворимых его солей и карбоната бария, которые отличаются высокой токсичностью.</a:t>
            </a:r>
            <a:endParaRPr lang="ru-RU" dirty="0" smtClean="0"/>
          </a:p>
          <a:p>
            <a:pPr algn="just"/>
            <a:endParaRPr lang="ru-RU" dirty="0"/>
          </a:p>
        </p:txBody>
      </p:sp>
    </p:spTree>
    <p:extLst>
      <p:ext uri="{BB962C8B-B14F-4D97-AF65-F5344CB8AC3E}">
        <p14:creationId xmlns:p14="http://schemas.microsoft.com/office/powerpoint/2010/main" val="2371298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endParaRPr lang="ru-RU" dirty="0"/>
          </a:p>
        </p:txBody>
      </p:sp>
      <p:sp>
        <p:nvSpPr>
          <p:cNvPr id="3" name="Объект 2"/>
          <p:cNvSpPr>
            <a:spLocks noGrp="1"/>
          </p:cNvSpPr>
          <p:nvPr>
            <p:ph idx="1"/>
          </p:nvPr>
        </p:nvSpPr>
        <p:spPr>
          <a:xfrm>
            <a:off x="439783" y="1340768"/>
            <a:ext cx="8229600" cy="4525963"/>
          </a:xfrm>
        </p:spPr>
        <p:txBody>
          <a:bodyPr/>
          <a:lstStyle/>
          <a:p>
            <a:pPr marL="0" indent="0" algn="just">
              <a:buNone/>
            </a:pPr>
            <a:r>
              <a:rPr lang="ru-RU" dirty="0"/>
              <a:t>Соединения бария вызывают заболевания головного мозга, вызывают спазм сосудов. При отравлении хлоридом бария повышается проницаемость капилляров, наблюдаются кровоизлияния и отеки. Смерть наступает от паралича сердца.</a:t>
            </a:r>
            <a:endParaRPr lang="ru-RU" dirty="0"/>
          </a:p>
        </p:txBody>
      </p:sp>
    </p:spTree>
    <p:extLst>
      <p:ext uri="{BB962C8B-B14F-4D97-AF65-F5344CB8AC3E}">
        <p14:creationId xmlns:p14="http://schemas.microsoft.com/office/powerpoint/2010/main" val="4180469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ru-RU" b="1" dirty="0"/>
              <a:t>Соединения марганца</a:t>
            </a:r>
            <a:endParaRPr lang="ru-RU" dirty="0"/>
          </a:p>
        </p:txBody>
      </p:sp>
      <p:sp>
        <p:nvSpPr>
          <p:cNvPr id="3" name="Объект 2"/>
          <p:cNvSpPr>
            <a:spLocks noGrp="1"/>
          </p:cNvSpPr>
          <p:nvPr>
            <p:ph idx="1"/>
          </p:nvPr>
        </p:nvSpPr>
        <p:spPr>
          <a:xfrm>
            <a:off x="323528" y="980728"/>
            <a:ext cx="8496944" cy="5616624"/>
          </a:xfrm>
        </p:spPr>
        <p:txBody>
          <a:bodyPr>
            <a:normAutofit fontScale="77500" lnSpcReduction="20000"/>
          </a:bodyPr>
          <a:lstStyle/>
          <a:p>
            <a:pPr marL="0" indent="0" algn="just">
              <a:buNone/>
            </a:pPr>
            <a:r>
              <a:rPr lang="ru-RU" dirty="0"/>
              <a:t>В медицинской практике применяют препарат «Калия перманганат». Это темно- или красно-фиолетовые кристаллы или мелкий порошок с металлическим блеском, растворим в воде, образует раствор темно-пурпурного цвета, является сильным окислителем. При смешивании с органическими (уголь, сахар, танин) и легко окисляющимися веществами может образоваться взрывоопасная смесь. Применяют препарат как антисептическое и вяжущее средство наружно в водных растворах для промывания ран (0,1-0,5%), полоскания полости рта, горла, смазывания язвенных и ожоговых поверхностей, спринцеваний, промываний в гинекологической и урологической практике. Растворы (0,02-0,1%) применяют для промывания желудка при отравлениях морфином, никотином и другими алкалоидами, а также синильной кислотой (щелочные растворы). При отравлении кокаином, атропином, барбитуратами препарат неэффективен.</a:t>
            </a:r>
            <a:endParaRPr lang="ru-RU" dirty="0"/>
          </a:p>
        </p:txBody>
      </p:sp>
    </p:spTree>
    <p:extLst>
      <p:ext uri="{BB962C8B-B14F-4D97-AF65-F5344CB8AC3E}">
        <p14:creationId xmlns:p14="http://schemas.microsoft.com/office/powerpoint/2010/main" val="523401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976664"/>
          </a:xfrm>
        </p:spPr>
        <p:txBody>
          <a:bodyPr>
            <a:normAutofit fontScale="85000" lnSpcReduction="10000"/>
          </a:bodyPr>
          <a:lstStyle/>
          <a:p>
            <a:r>
              <a:rPr lang="ru-RU" dirty="0"/>
              <a:t>В организм соединения марганца попадают через ЖКТ (с пищей человек получает ~ 4 мг марганца в сутки), через дыхательные пути в производственных условиях, через кожные покровы, например при купании </a:t>
            </a:r>
            <a:r>
              <a:rPr lang="ru-RU" b="1" dirty="0"/>
              <a:t>детей </a:t>
            </a:r>
            <a:r>
              <a:rPr lang="ru-RU" dirty="0"/>
              <a:t>в </a:t>
            </a:r>
            <a:r>
              <a:rPr lang="ru-RU" b="1" dirty="0"/>
              <a:t>крепких растворах перманганата </a:t>
            </a:r>
            <a:r>
              <a:rPr lang="ru-RU" dirty="0"/>
              <a:t>калия.</a:t>
            </a:r>
          </a:p>
          <a:p>
            <a:r>
              <a:rPr lang="ru-RU" dirty="0"/>
              <a:t>Особенно активно марганец и его соединения всасываются из легких. В крови марганец находится в виде белкового комплекса </a:t>
            </a:r>
            <a:r>
              <a:rPr lang="ru-RU" i="1" dirty="0"/>
              <a:t>с γ-</a:t>
            </a:r>
            <a:r>
              <a:rPr lang="ru-RU" dirty="0"/>
              <a:t>глобулинами. Накапливается марганец в печени, почках, в железах внутренней секреции, в мозгу. Выделение марганца с мочой незначительно. Преимущественно марганец выделяется через кишечник. Смертельная доза перманганата калия составляет 15-20 г.</a:t>
            </a:r>
            <a:endParaRPr lang="ru-RU" dirty="0"/>
          </a:p>
        </p:txBody>
      </p:sp>
    </p:spTree>
    <p:extLst>
      <p:ext uri="{BB962C8B-B14F-4D97-AF65-F5344CB8AC3E}">
        <p14:creationId xmlns:p14="http://schemas.microsoft.com/office/powerpoint/2010/main" val="13978069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192688"/>
          </a:xfrm>
        </p:spPr>
        <p:txBody>
          <a:bodyPr>
            <a:normAutofit fontScale="85000" lnSpcReduction="10000"/>
          </a:bodyPr>
          <a:lstStyle/>
          <a:p>
            <a:pPr marL="0" indent="0" algn="just">
              <a:buNone/>
            </a:pPr>
            <a:r>
              <a:rPr lang="ru-RU" dirty="0"/>
              <a:t>Соединения марганца сильные протоплазматические яды, действующие на ЦНС, вызывая в ней тяжелые органические изменения. Большие дозы марганца угнетают рефлекторную возбудимость спинного мозга и </a:t>
            </a:r>
            <a:r>
              <a:rPr lang="ru-RU" dirty="0" err="1"/>
              <a:t>ацетилхолинэстеразу</a:t>
            </a:r>
            <a:r>
              <a:rPr lang="ru-RU" dirty="0"/>
              <a:t>. Как микроэлемент марганец принимает участие в </a:t>
            </a:r>
            <a:r>
              <a:rPr lang="ru-RU" dirty="0" err="1"/>
              <a:t>окислительно</a:t>
            </a:r>
            <a:r>
              <a:rPr lang="ru-RU" dirty="0"/>
              <a:t>-восстановительных процессах, в </a:t>
            </a:r>
            <a:r>
              <a:rPr lang="ru-RU" dirty="0" err="1"/>
              <a:t>фосфорилировании</a:t>
            </a:r>
            <a:r>
              <a:rPr lang="ru-RU" dirty="0"/>
              <a:t>.</a:t>
            </a:r>
          </a:p>
          <a:p>
            <a:pPr marL="0" indent="0" algn="just">
              <a:buNone/>
            </a:pPr>
            <a:r>
              <a:rPr lang="ru-RU" dirty="0"/>
              <a:t>Перманганат калия при соприкосновении с тканями образует оксид марганца М</a:t>
            </a:r>
            <a:r>
              <a:rPr lang="en-US" dirty="0" err="1"/>
              <a:t>nO</a:t>
            </a:r>
            <a:r>
              <a:rPr lang="ru-RU" baseline="-25000" dirty="0"/>
              <a:t>2</a:t>
            </a:r>
            <a:r>
              <a:rPr lang="ru-RU" dirty="0"/>
              <a:t>, гидроксид калия - КОН и атомарный кислород. Атомарный кислород и гидроксид калия являются основными поражающими агентами. Они вызывают химический ожог тканей, и обуславливают основные симптомы отравления: болезненность при глотании, боли в подложечной области, рвоту с прожилками или даже со сгустками крови, кровавые поносы.</a:t>
            </a:r>
            <a:endParaRPr lang="ru-RU" dirty="0"/>
          </a:p>
        </p:txBody>
      </p:sp>
    </p:spTree>
    <p:extLst>
      <p:ext uri="{BB962C8B-B14F-4D97-AF65-F5344CB8AC3E}">
        <p14:creationId xmlns:p14="http://schemas.microsoft.com/office/powerpoint/2010/main" val="4268599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b="1" dirty="0"/>
              <a:t>Соединения хрома.</a:t>
            </a:r>
            <a:endParaRPr lang="ru-RU" dirty="0"/>
          </a:p>
        </p:txBody>
      </p:sp>
      <p:sp>
        <p:nvSpPr>
          <p:cNvPr id="3" name="Объект 2"/>
          <p:cNvSpPr>
            <a:spLocks noGrp="1"/>
          </p:cNvSpPr>
          <p:nvPr>
            <p:ph idx="1"/>
          </p:nvPr>
        </p:nvSpPr>
        <p:spPr>
          <a:xfrm>
            <a:off x="457200" y="836712"/>
            <a:ext cx="8229600" cy="5289451"/>
          </a:xfrm>
        </p:spPr>
        <p:txBody>
          <a:bodyPr/>
          <a:lstStyle/>
          <a:p>
            <a:pPr algn="just"/>
            <a:r>
              <a:rPr lang="ru-RU" dirty="0"/>
              <a:t>Металлический хром и его соединения низших степеней окисления </a:t>
            </a:r>
            <a:r>
              <a:rPr lang="ru-RU" dirty="0" err="1"/>
              <a:t>малотоксичны</a:t>
            </a:r>
            <a:r>
              <a:rPr lang="ru-RU" dirty="0"/>
              <a:t>, но в организме они могут переходить в соединения </a:t>
            </a:r>
            <a:r>
              <a:rPr lang="ru-RU" dirty="0" err="1"/>
              <a:t>Сг</a:t>
            </a:r>
            <a:r>
              <a:rPr lang="ru-RU" dirty="0"/>
              <a:t> (VI), которые отличаются высокой токсичностью.</a:t>
            </a:r>
          </a:p>
          <a:p>
            <a:pPr algn="just"/>
            <a:r>
              <a:rPr lang="ru-RU" dirty="0"/>
              <a:t>В организм соединения хрома могут попадать через ЖКТ, ингаляционным путём и через кожные покровы.</a:t>
            </a:r>
            <a:endParaRPr lang="ru-RU" dirty="0"/>
          </a:p>
        </p:txBody>
      </p:sp>
    </p:spTree>
    <p:extLst>
      <p:ext uri="{BB962C8B-B14F-4D97-AF65-F5344CB8AC3E}">
        <p14:creationId xmlns:p14="http://schemas.microsoft.com/office/powerpoint/2010/main" val="41780181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424936" cy="6264696"/>
          </a:xfrm>
        </p:spPr>
        <p:txBody>
          <a:bodyPr>
            <a:normAutofit fontScale="92500" lnSpcReduction="20000"/>
          </a:bodyPr>
          <a:lstStyle/>
          <a:p>
            <a:pPr algn="just"/>
            <a:r>
              <a:rPr lang="ru-RU" dirty="0"/>
              <a:t>В организме </a:t>
            </a:r>
            <a:r>
              <a:rPr lang="en-US" dirty="0"/>
              <a:t>Cr</a:t>
            </a:r>
            <a:r>
              <a:rPr lang="ru-RU" dirty="0"/>
              <a:t>(</a:t>
            </a:r>
            <a:r>
              <a:rPr lang="en-US" dirty="0"/>
              <a:t>VI</a:t>
            </a:r>
            <a:r>
              <a:rPr lang="ru-RU" dirty="0"/>
              <a:t>) частично восстанавливается до </a:t>
            </a:r>
            <a:r>
              <a:rPr lang="ru-RU" dirty="0" err="1"/>
              <a:t>Сг</a:t>
            </a:r>
            <a:r>
              <a:rPr lang="ru-RU" dirty="0"/>
              <a:t>(</a:t>
            </a:r>
            <a:r>
              <a:rPr lang="en-US" dirty="0"/>
              <a:t>III</a:t>
            </a:r>
            <a:r>
              <a:rPr lang="ru-RU" dirty="0"/>
              <a:t>), связывается с белками. Соединения хрома обладают сродством к лёгочной ткани, но накапливаются также в печени, поджелудочной железе, костном мозге. Смертельная доза солей хромовой кислоты составляет 0,2-1 г. Выводятся соединения хрома с мочой, калом (желчью), молоком кормящих матерей.</a:t>
            </a:r>
          </a:p>
          <a:p>
            <a:pPr algn="just"/>
            <a:r>
              <a:rPr lang="ru-RU" dirty="0"/>
              <a:t>Соединения </a:t>
            </a:r>
            <a:r>
              <a:rPr lang="en-US" dirty="0"/>
              <a:t>Cr</a:t>
            </a:r>
            <a:r>
              <a:rPr lang="ru-RU" dirty="0"/>
              <a:t> (VI) оказывают раздражающее и прижигающее действие на слизистые оболочки и кожу, что приводит к изъязвлению, </a:t>
            </a:r>
            <a:r>
              <a:rPr lang="en-US" dirty="0"/>
              <a:t>a </a:t>
            </a:r>
            <a:r>
              <a:rPr lang="ru-RU" dirty="0"/>
              <a:t>при-вдыхании аэрозолей - к прободению носовой перегородки, поражению органов дыхания. Хроматы обладают также канцерогенным действием.</a:t>
            </a:r>
            <a:endParaRPr lang="ru-RU" dirty="0"/>
          </a:p>
        </p:txBody>
      </p:sp>
    </p:spTree>
    <p:extLst>
      <p:ext uri="{BB962C8B-B14F-4D97-AF65-F5344CB8AC3E}">
        <p14:creationId xmlns:p14="http://schemas.microsoft.com/office/powerpoint/2010/main" val="15669773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29600" cy="5616624"/>
          </a:xfrm>
        </p:spPr>
        <p:txBody>
          <a:bodyPr>
            <a:normAutofit fontScale="92500" lnSpcReduction="10000"/>
          </a:bodyPr>
          <a:lstStyle/>
          <a:p>
            <a:pPr algn="just"/>
            <a:r>
              <a:rPr lang="ru-RU" dirty="0"/>
              <a:t>Общетоксическое действие проявляется в поражении печени, почек, желудочно-кишечного тракта, сердечно-сосудистой системы. Соединения С</a:t>
            </a:r>
            <a:r>
              <a:rPr lang="en-US" dirty="0"/>
              <a:t>r</a:t>
            </a:r>
            <a:r>
              <a:rPr lang="ru-RU" dirty="0"/>
              <a:t>(</a:t>
            </a:r>
            <a:r>
              <a:rPr lang="en-US" dirty="0"/>
              <a:t>III</a:t>
            </a:r>
            <a:r>
              <a:rPr lang="ru-RU" dirty="0"/>
              <a:t>) изменяют активность ферментов, угнетают тканевое </a:t>
            </a:r>
            <a:r>
              <a:rPr lang="ru-RU" dirty="0" smtClean="0"/>
              <a:t>дыхание.</a:t>
            </a:r>
          </a:p>
          <a:p>
            <a:pPr algn="just"/>
            <a:r>
              <a:rPr lang="ru-RU" u="sng" dirty="0" smtClean="0"/>
              <a:t>Острое </a:t>
            </a:r>
            <a:r>
              <a:rPr lang="ru-RU" u="sng" dirty="0"/>
              <a:t>отравление.</a:t>
            </a:r>
            <a:r>
              <a:rPr lang="ru-RU" dirty="0"/>
              <a:t> При попадании соединений хрома через ЖКТ наблюдаются ожоги слизистой оболочки рта, пищевода, желудка, припухание, отечность, окрашивание в желтый цвет слизистой полости рта, рвота, иногда кровавая, желтыми или зелеными массами.</a:t>
            </a:r>
            <a:endParaRPr lang="ru-RU" dirty="0"/>
          </a:p>
        </p:txBody>
      </p:sp>
    </p:spTree>
    <p:extLst>
      <p:ext uri="{BB962C8B-B14F-4D97-AF65-F5344CB8AC3E}">
        <p14:creationId xmlns:p14="http://schemas.microsoft.com/office/powerpoint/2010/main" val="1480642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120680"/>
          </a:xfrm>
        </p:spPr>
        <p:txBody>
          <a:bodyPr>
            <a:normAutofit fontScale="85000" lnSpcReduction="20000"/>
          </a:bodyPr>
          <a:lstStyle/>
          <a:p>
            <a:pPr algn="just"/>
            <a:r>
              <a:rPr lang="ru-RU" dirty="0"/>
              <a:t>К канцерогенным для животных и человека металлам относят мышьяк, бериллий, кадмий, хром, свинец, никель, кобальт, молибден, ртуть и др</a:t>
            </a:r>
            <a:r>
              <a:rPr lang="ru-RU" dirty="0" smtClean="0"/>
              <a:t>.</a:t>
            </a:r>
          </a:p>
          <a:p>
            <a:pPr algn="just"/>
            <a:r>
              <a:rPr lang="ru-RU" dirty="0"/>
              <a:t>Токсичность металлов и их соединений при поступлении в организм в значительной степени определяется их растворимостью в средах организма и способностью проникать через биологические барьеры. Причина действия ядов связана с блокированием определенных функциональных групп (в частности сульфгидрильных) протеина или же с вытеснением из некоторых ферментов ионов металлов, например, меди и цинка.  Металлы способны образовывать в организме комплексные соединения с аминокислотами, белками, нуклеиновыми кислотами, витаминами и т.д.</a:t>
            </a:r>
          </a:p>
        </p:txBody>
      </p:sp>
    </p:spTree>
    <p:extLst>
      <p:ext uri="{BB962C8B-B14F-4D97-AF65-F5344CB8AC3E}">
        <p14:creationId xmlns:p14="http://schemas.microsoft.com/office/powerpoint/2010/main" val="27864262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3204" y="260648"/>
            <a:ext cx="8229600" cy="504056"/>
          </a:xfrm>
        </p:spPr>
        <p:txBody>
          <a:bodyPr>
            <a:normAutofit fontScale="90000"/>
          </a:bodyPr>
          <a:lstStyle/>
          <a:p>
            <a:r>
              <a:rPr lang="ru-RU" b="1" dirty="0"/>
              <a:t>Соединения серебра</a:t>
            </a:r>
            <a:endParaRPr lang="ru-RU" dirty="0"/>
          </a:p>
        </p:txBody>
      </p:sp>
      <p:sp>
        <p:nvSpPr>
          <p:cNvPr id="3" name="Объект 2"/>
          <p:cNvSpPr>
            <a:spLocks noGrp="1"/>
          </p:cNvSpPr>
          <p:nvPr>
            <p:ph idx="1"/>
          </p:nvPr>
        </p:nvSpPr>
        <p:spPr>
          <a:xfrm>
            <a:off x="251520" y="764704"/>
            <a:ext cx="8712968" cy="5904656"/>
          </a:xfrm>
        </p:spPr>
        <p:txBody>
          <a:bodyPr>
            <a:normAutofit fontScale="77500" lnSpcReduction="20000"/>
          </a:bodyPr>
          <a:lstStyle/>
          <a:p>
            <a:pPr marL="0" indent="0" algn="just">
              <a:buNone/>
            </a:pPr>
            <a:r>
              <a:rPr lang="ru-RU" dirty="0"/>
              <a:t>Препараты серебра применяются в медицинской практике. «Серебра нитрат» это бесцветные прозрачные кристаллы в виде пластинок или белых кристаллических палочек без запаха. Легко растворим в воде, растворим в спирте. Под действием света темнеет. «Протаргол» - коричнево-желтый или коричневый легкий порошок без запаха, слабогорького, вяжущего вкуса, легко растворим в воде, нерастворим в спирте, эфире, хлороформе. Содержит 7,8-8,3 % серебра. «Колларгол» - зеленовато- или синевато-черные мелкие пластинки с металлическим блеском. Растворим в воде с образованием коллоидного серебра. Содержит 70% серебра. Препараты серебра применяют как вяжущие и противовоспалительные средства для смазывания слизистых, эрозий, язв, избыточной грануляции, трещинах, при остром конъюнктивите, трахоме, хроническом ларингите. «Ляписный карандаш» - белая или серовато-белая твердая палочка конической формы с закруглённой вершиной. Содержит нитраты серебра и калия. Применяется для прижиганий.</a:t>
            </a:r>
            <a:endParaRPr lang="ru-RU" dirty="0"/>
          </a:p>
        </p:txBody>
      </p:sp>
    </p:spTree>
    <p:extLst>
      <p:ext uri="{BB962C8B-B14F-4D97-AF65-F5344CB8AC3E}">
        <p14:creationId xmlns:p14="http://schemas.microsoft.com/office/powerpoint/2010/main" val="2907185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336704"/>
          </a:xfrm>
        </p:spPr>
        <p:txBody>
          <a:bodyPr>
            <a:normAutofit fontScale="92500" lnSpcReduction="10000"/>
          </a:bodyPr>
          <a:lstStyle/>
          <a:p>
            <a:pPr algn="just"/>
            <a:r>
              <a:rPr lang="ru-RU" dirty="0"/>
              <a:t>В организме серебро легко проникает в эритроциты и связывается с белками. Крепкие растворы нитрата серебра образуют с тканями рыхлый </a:t>
            </a:r>
            <a:r>
              <a:rPr lang="ru-RU" dirty="0" err="1"/>
              <a:t>альбуминат</a:t>
            </a:r>
            <a:r>
              <a:rPr lang="ru-RU" dirty="0"/>
              <a:t>, денатурируют белки слизистых оболочек пищеварительного аппарата, образуя ожоги, что приводит к острым болям и шоковому состоянию. В организме соединения серебра восстанавливаются до металлического серебра и, разлагая серу содержащие вещества, переходят в черный сульфид серебра –</a:t>
            </a:r>
            <a:r>
              <a:rPr lang="en-US" dirty="0"/>
              <a:t>Ag</a:t>
            </a:r>
            <a:r>
              <a:rPr lang="ru-RU" baseline="-25000" dirty="0"/>
              <a:t>2</a:t>
            </a:r>
            <a:r>
              <a:rPr lang="en-US" dirty="0"/>
              <a:t>S</a:t>
            </a:r>
            <a:r>
              <a:rPr lang="ru-RU" dirty="0"/>
              <a:t>. Смертельная доза растворимых соединений серебра около 2 г. Выделяются соединения серебра через кишечник</a:t>
            </a:r>
            <a:r>
              <a:rPr lang="ru-RU" dirty="0" smtClean="0"/>
              <a:t>.</a:t>
            </a:r>
            <a:endParaRPr lang="ru-RU" dirty="0"/>
          </a:p>
        </p:txBody>
      </p:sp>
    </p:spTree>
    <p:extLst>
      <p:ext uri="{BB962C8B-B14F-4D97-AF65-F5344CB8AC3E}">
        <p14:creationId xmlns:p14="http://schemas.microsoft.com/office/powerpoint/2010/main" val="24460273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260648"/>
            <a:ext cx="8568952" cy="6408712"/>
          </a:xfrm>
        </p:spPr>
        <p:txBody>
          <a:bodyPr>
            <a:normAutofit fontScale="85000" lnSpcReduction="20000"/>
          </a:bodyPr>
          <a:lstStyle/>
          <a:p>
            <a:pPr marL="0" indent="0" algn="just">
              <a:buNone/>
            </a:pPr>
            <a:r>
              <a:rPr lang="ru-RU" u="sng" dirty="0"/>
              <a:t>Острое отравление</a:t>
            </a:r>
            <a:r>
              <a:rPr lang="ru-RU" dirty="0"/>
              <a:t>. Характерными признаками отравления являются гастроэнтерит, боль в желудке и кишечнике. Слизистая оболочка рта белого или серого цвета. Рвота белыми, темнеющими на свету массами, понос, головокружение, судороги, параличи нижних конечностей. В тяжелых случаях - шоковое состояние с резким снижением артериального давления, расстройством дыхания, анурией, судорогами, коматозным состоянием.</a:t>
            </a:r>
          </a:p>
          <a:p>
            <a:pPr marL="0" indent="0" algn="just">
              <a:buNone/>
            </a:pPr>
            <a:r>
              <a:rPr lang="ru-RU" u="sng" dirty="0"/>
              <a:t>Хроническое отравление.</a:t>
            </a:r>
            <a:r>
              <a:rPr lang="ru-RU" dirty="0"/>
              <a:t> При многолетней работе с серебром и его солями, серебро откладывается в соединительной ткани, стенках капилляров разных органов, в том числе в почках, костном мозге, селезёнке, коже, слизистых оболочках и придает им серо-зелёную или аспидную окраску, особенно на открытых местах тела (</a:t>
            </a:r>
            <a:r>
              <a:rPr lang="ru-RU" dirty="0" err="1"/>
              <a:t>аргирия</a:t>
            </a:r>
            <a:r>
              <a:rPr lang="ru-RU" dirty="0"/>
              <a:t>). УФ лучи усиливают пигментацию. Первые признаки </a:t>
            </a:r>
            <a:r>
              <a:rPr lang="ru-RU" dirty="0" err="1"/>
              <a:t>аргирии</a:t>
            </a:r>
            <a:r>
              <a:rPr lang="ru-RU" dirty="0"/>
              <a:t> появляются через 2-4 года от начала работы с соединениями серебра. </a:t>
            </a:r>
          </a:p>
          <a:p>
            <a:endParaRPr lang="ru-RU" dirty="0"/>
          </a:p>
        </p:txBody>
      </p:sp>
    </p:spTree>
    <p:extLst>
      <p:ext uri="{BB962C8B-B14F-4D97-AF65-F5344CB8AC3E}">
        <p14:creationId xmlns:p14="http://schemas.microsoft.com/office/powerpoint/2010/main" val="27480923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b="1" dirty="0"/>
              <a:t>Соединения меди</a:t>
            </a:r>
            <a:endParaRPr lang="ru-RU" dirty="0"/>
          </a:p>
        </p:txBody>
      </p:sp>
      <p:sp>
        <p:nvSpPr>
          <p:cNvPr id="3" name="Объект 2"/>
          <p:cNvSpPr>
            <a:spLocks noGrp="1"/>
          </p:cNvSpPr>
          <p:nvPr>
            <p:ph idx="1"/>
          </p:nvPr>
        </p:nvSpPr>
        <p:spPr>
          <a:xfrm>
            <a:off x="251520" y="908720"/>
            <a:ext cx="8640960" cy="5544616"/>
          </a:xfrm>
        </p:spPr>
        <p:txBody>
          <a:bodyPr>
            <a:normAutofit fontScale="92500" lnSpcReduction="20000"/>
          </a:bodyPr>
          <a:lstStyle/>
          <a:p>
            <a:pPr marL="0" indent="0" algn="just">
              <a:buNone/>
            </a:pPr>
            <a:r>
              <a:rPr lang="ru-RU" dirty="0"/>
              <a:t>В медицине применяют сульфат меди в виде медного купороса. Это синие кристаллы или синий кристаллический порошок без запаха, металлического вкуса, легко растворимый в воде. Растворы имеют слабокислую реакцию. Применяют как антисептическое и вяжущее средство в виде 0,25% растворов при конъюнктивитах, иногда для промывания при уретритах и вагинитах. Медь является микроэлементом и играет определенную роль в процессах метаболизма, поэтому медь включена в комплексные поливитаминные препараты «</a:t>
            </a:r>
            <a:r>
              <a:rPr lang="ru-RU" dirty="0" err="1"/>
              <a:t>Квадевит</a:t>
            </a:r>
            <a:r>
              <a:rPr lang="ru-RU" dirty="0"/>
              <a:t>», «</a:t>
            </a:r>
            <a:r>
              <a:rPr lang="ru-RU" dirty="0" err="1"/>
              <a:t>Глутамевит</a:t>
            </a:r>
            <a:r>
              <a:rPr lang="ru-RU" dirty="0"/>
              <a:t>», «</a:t>
            </a:r>
            <a:r>
              <a:rPr lang="ru-RU" dirty="0" err="1"/>
              <a:t>Олиговит</a:t>
            </a:r>
            <a:r>
              <a:rPr lang="ru-RU" dirty="0"/>
              <a:t>», «</a:t>
            </a:r>
            <a:r>
              <a:rPr lang="ru-RU" dirty="0" err="1"/>
              <a:t>Компливит</a:t>
            </a:r>
            <a:r>
              <a:rPr lang="ru-RU" dirty="0"/>
              <a:t>» и др.</a:t>
            </a:r>
            <a:endParaRPr lang="ru-RU" dirty="0"/>
          </a:p>
        </p:txBody>
      </p:sp>
    </p:spTree>
    <p:extLst>
      <p:ext uri="{BB962C8B-B14F-4D97-AF65-F5344CB8AC3E}">
        <p14:creationId xmlns:p14="http://schemas.microsoft.com/office/powerpoint/2010/main" val="40629920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568952" cy="6120680"/>
          </a:xfrm>
        </p:spPr>
        <p:txBody>
          <a:bodyPr>
            <a:normAutofit fontScale="92500" lnSpcReduction="10000"/>
          </a:bodyPr>
          <a:lstStyle/>
          <a:p>
            <a:pPr marL="0" indent="0" algn="just">
              <a:buNone/>
            </a:pPr>
            <a:r>
              <a:rPr lang="ru-RU" dirty="0"/>
              <a:t>Соединения меди в организм попадают </a:t>
            </a:r>
            <a:r>
              <a:rPr lang="ru-RU" dirty="0" err="1"/>
              <a:t>ингаляционно</a:t>
            </a:r>
            <a:r>
              <a:rPr lang="ru-RU" dirty="0"/>
              <a:t> или через ЖКТ. С пищей ежедневно поступает в организм 2-5 мг меди, из которых усваивается 30%. Соединения меди выделяются через ЖКТ. Ионы меди в организме блокируют </a:t>
            </a:r>
            <a:r>
              <a:rPr lang="en-US" dirty="0"/>
              <a:t>SH</a:t>
            </a:r>
            <a:r>
              <a:rPr lang="ru-RU" dirty="0"/>
              <a:t>-группы белков, в особенности ферментов. Вступая в реакцию </a:t>
            </a:r>
            <a:r>
              <a:rPr lang="ru-RU" b="1" dirty="0"/>
              <a:t>с </a:t>
            </a:r>
            <a:r>
              <a:rPr lang="ru-RU" dirty="0"/>
              <a:t>белками тканей, они оказывают резкое раздражающее действие на слизистые оболочки верхних дыхательных путей и желудочно-кишечного тракта. В крови циркулирует медь, связанная с α-глобулином. До 90% меди откладывается в печени. Соединения меди вызывают гемолиз крови и дегенеративные изменения в паренхиматозных органах.</a:t>
            </a:r>
            <a:endParaRPr lang="ru-RU" dirty="0"/>
          </a:p>
        </p:txBody>
      </p:sp>
    </p:spTree>
    <p:extLst>
      <p:ext uri="{BB962C8B-B14F-4D97-AF65-F5344CB8AC3E}">
        <p14:creationId xmlns:p14="http://schemas.microsoft.com/office/powerpoint/2010/main" val="25565295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264696"/>
          </a:xfrm>
        </p:spPr>
        <p:txBody>
          <a:bodyPr>
            <a:normAutofit fontScale="85000" lnSpcReduction="20000"/>
          </a:bodyPr>
          <a:lstStyle/>
          <a:p>
            <a:pPr marL="0" indent="0" algn="just">
              <a:buNone/>
            </a:pPr>
            <a:r>
              <a:rPr lang="ru-RU" u="sng" dirty="0"/>
              <a:t>Острое отравление</a:t>
            </a:r>
            <a:r>
              <a:rPr lang="ru-RU" dirty="0"/>
              <a:t>. Ингаляционное отравление возникает при вдыхании больших концентраций соединений меди при зачистке медных валов, шлифовке медных шайб, сварке и резке изделий из меди, прокатке медной проволоки, при использовании в качестве фунгицидов. Через 1-3 часа наблюдается раздражение слизистых оболочек, сладкий вкус во рту, затем сильный озноб, температура повышается до 39 °С и выше, проливной пот, общая разбитость, ноющие боли в мышцах, головная боль, раздражение слизистой оболочки глотки и гортани, кашель с зелёной мокротой. Часто появляется бронхит, тахикардия, «</a:t>
            </a:r>
            <a:r>
              <a:rPr lang="ru-RU" dirty="0" err="1"/>
              <a:t>меднопротравная</a:t>
            </a:r>
            <a:r>
              <a:rPr lang="ru-RU" dirty="0"/>
              <a:t> лихорадка», которая длится 3-4 дня. Её особенность в отличие от «литейной (цинковой)» заключается </a:t>
            </a:r>
            <a:r>
              <a:rPr lang="ru-RU" b="1" dirty="0"/>
              <a:t>в </a:t>
            </a:r>
            <a:r>
              <a:rPr lang="ru-RU" dirty="0"/>
              <a:t>поражении желудочно-кишечного тракта, проявляющемся в резкой боли, вздутии живота. Некоторые соединения меди вызывают отёк лёгких, поражение ЦНС, что приводит к быстрой смерти.</a:t>
            </a:r>
            <a:endParaRPr lang="ru-RU" dirty="0"/>
          </a:p>
        </p:txBody>
      </p:sp>
    </p:spTree>
    <p:extLst>
      <p:ext uri="{BB962C8B-B14F-4D97-AF65-F5344CB8AC3E}">
        <p14:creationId xmlns:p14="http://schemas.microsoft.com/office/powerpoint/2010/main" val="13087342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a:bodyPr>
          <a:lstStyle/>
          <a:p>
            <a:pPr algn="just"/>
            <a:r>
              <a:rPr lang="ru-RU" dirty="0"/>
              <a:t>При попадании через желудок соединений меди наблюдается металлический вкус во рту, тошнота, рвота (рвотные массы окрашены в зелёный цвет), боль в животе, понос, сильная жажда, желтуха. В крови признаки гемолитической анемии, в моче белок, язык и слизистые рта синего цвета, коматозное состояние, в тяжелых случаях судороги. Смерть наступает при острой почечной недостаточности.</a:t>
            </a:r>
            <a:endParaRPr lang="ru-RU" dirty="0"/>
          </a:p>
        </p:txBody>
      </p:sp>
    </p:spTree>
    <p:extLst>
      <p:ext uri="{BB962C8B-B14F-4D97-AF65-F5344CB8AC3E}">
        <p14:creationId xmlns:p14="http://schemas.microsoft.com/office/powerpoint/2010/main" val="36157929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5865515"/>
          </a:xfrm>
        </p:spPr>
        <p:txBody>
          <a:bodyPr>
            <a:normAutofit fontScale="85000" lnSpcReduction="20000"/>
          </a:bodyPr>
          <a:lstStyle/>
          <a:p>
            <a:pPr algn="just"/>
            <a:r>
              <a:rPr lang="ru-RU" u="sng" dirty="0"/>
              <a:t>Хронические отравления.</a:t>
            </a:r>
            <a:r>
              <a:rPr lang="ru-RU" dirty="0"/>
              <a:t> При длительном поступлении малых доз соединений меди в организм наблюдаются функциональные расстройства нервной системы, изъязвление и перфорация носовой перегородки, нарушаются функции печени и почек. Наблюдается повышенное содержание меди в волосах, поражение зубов и слизистой оболочки рта, язвенная болезнь желудка. Кожа лица волосы и конъюнктива глаз окрашиваются в зеленовато-желтый или зеленовато-черный цвет, на деснах наблюдается темно-красная или пурпурно-красная кайма.</a:t>
            </a:r>
          </a:p>
          <a:p>
            <a:pPr algn="just"/>
            <a:r>
              <a:rPr lang="ru-RU" u="sng" dirty="0"/>
              <a:t>Патологоанатомическая картина</a:t>
            </a:r>
            <a:r>
              <a:rPr lang="ru-RU" dirty="0"/>
              <a:t> выявляет кровоизлияния в слизистую оболочку желудка и кишечника, очаговые и различные некрозы в печени и почках, нефроз, слизистые оболочки часто покрыты голубоватым налётом.</a:t>
            </a:r>
            <a:endParaRPr lang="ru-RU" dirty="0"/>
          </a:p>
        </p:txBody>
      </p:sp>
    </p:spTree>
    <p:extLst>
      <p:ext uri="{BB962C8B-B14F-4D97-AF65-F5344CB8AC3E}">
        <p14:creationId xmlns:p14="http://schemas.microsoft.com/office/powerpoint/2010/main" val="30201326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62074"/>
          </a:xfrm>
        </p:spPr>
        <p:txBody>
          <a:bodyPr>
            <a:normAutofit fontScale="90000"/>
          </a:bodyPr>
          <a:lstStyle/>
          <a:p>
            <a:r>
              <a:rPr lang="ru-RU" b="1" dirty="0"/>
              <a:t>Соединения висмута</a:t>
            </a:r>
            <a:endParaRPr lang="ru-RU" dirty="0"/>
          </a:p>
        </p:txBody>
      </p:sp>
      <p:sp>
        <p:nvSpPr>
          <p:cNvPr id="3" name="Объект 2"/>
          <p:cNvSpPr>
            <a:spLocks noGrp="1"/>
          </p:cNvSpPr>
          <p:nvPr>
            <p:ph idx="1"/>
          </p:nvPr>
        </p:nvSpPr>
        <p:spPr>
          <a:xfrm>
            <a:off x="323528" y="1052736"/>
            <a:ext cx="8496944" cy="5256584"/>
          </a:xfrm>
        </p:spPr>
        <p:txBody>
          <a:bodyPr>
            <a:normAutofit fontScale="77500" lnSpcReduction="20000"/>
          </a:bodyPr>
          <a:lstStyle/>
          <a:p>
            <a:pPr marL="0" indent="0" algn="just">
              <a:buNone/>
            </a:pPr>
            <a:r>
              <a:rPr lang="ru-RU" dirty="0"/>
              <a:t>В медицинской практике находят применение препараты висмута. «Висмута нитрат основной». Это смесь основных солей висмута нитрата. Висмута нитрат основной - белый аморфный или мелкокристаллический порошок, практически нерастворим в воде и спирте, легко растворим в </a:t>
            </a:r>
            <a:r>
              <a:rPr lang="ru-RU" dirty="0" err="1"/>
              <a:t>хлороводородной</a:t>
            </a:r>
            <a:r>
              <a:rPr lang="ru-RU" dirty="0"/>
              <a:t> кислоте. Оказывает вяжущее и противовоспалительное действие. Внутрь его применяют при язве желудка, двенадцатиперстной кишки, гастритах.</a:t>
            </a:r>
          </a:p>
          <a:p>
            <a:pPr marL="0" indent="0" algn="just">
              <a:buNone/>
            </a:pPr>
            <a:r>
              <a:rPr lang="ru-RU" dirty="0"/>
              <a:t>Висмута нитрат основной применяют в комбинированных препаратах «</a:t>
            </a:r>
            <a:r>
              <a:rPr lang="ru-RU" dirty="0" err="1"/>
              <a:t>Викалин</a:t>
            </a:r>
            <a:r>
              <a:rPr lang="ru-RU" dirty="0"/>
              <a:t>», «</a:t>
            </a:r>
            <a:r>
              <a:rPr lang="ru-RU" dirty="0" err="1"/>
              <a:t>Викаир</a:t>
            </a:r>
            <a:r>
              <a:rPr lang="ru-RU" dirty="0"/>
              <a:t>», «</a:t>
            </a:r>
            <a:r>
              <a:rPr lang="ru-RU" dirty="0" err="1"/>
              <a:t>Алцид</a:t>
            </a:r>
            <a:r>
              <a:rPr lang="ru-RU" dirty="0"/>
              <a:t>» в сочетании с </a:t>
            </a:r>
            <a:r>
              <a:rPr lang="ru-RU" dirty="0" err="1"/>
              <a:t>холиноблокаторами</a:t>
            </a:r>
            <a:r>
              <a:rPr lang="ru-RU" dirty="0"/>
              <a:t>, спазмолитиками. Препарат «Висмута салицилат основной» оказывает </a:t>
            </a:r>
            <a:r>
              <a:rPr lang="ru-RU" dirty="0" err="1"/>
              <a:t>антацидное</a:t>
            </a:r>
            <a:r>
              <a:rPr lang="ru-RU" dirty="0"/>
              <a:t> и </a:t>
            </a:r>
            <a:r>
              <a:rPr lang="ru-RU" dirty="0" err="1"/>
              <a:t>противодиарейное</a:t>
            </a:r>
            <a:r>
              <a:rPr lang="ru-RU" dirty="0"/>
              <a:t> действие. Известны препараты висмута «Де-</a:t>
            </a:r>
            <a:r>
              <a:rPr lang="ru-RU" dirty="0" err="1"/>
              <a:t>нол</a:t>
            </a:r>
            <a:r>
              <a:rPr lang="ru-RU" dirty="0"/>
              <a:t>», содержащий висмута </a:t>
            </a:r>
            <a:r>
              <a:rPr lang="ru-RU" dirty="0" err="1"/>
              <a:t>трикалия</a:t>
            </a:r>
            <a:r>
              <a:rPr lang="ru-RU" dirty="0"/>
              <a:t> </a:t>
            </a:r>
            <a:r>
              <a:rPr lang="ru-RU" dirty="0" err="1"/>
              <a:t>дицитрат</a:t>
            </a:r>
            <a:r>
              <a:rPr lang="ru-RU" dirty="0"/>
              <a:t> и «</a:t>
            </a:r>
            <a:r>
              <a:rPr lang="ru-RU" dirty="0" err="1"/>
              <a:t>Пилорид</a:t>
            </a:r>
            <a:r>
              <a:rPr lang="ru-RU" dirty="0"/>
              <a:t>», содержащий </a:t>
            </a:r>
            <a:r>
              <a:rPr lang="ru-RU" dirty="0" err="1"/>
              <a:t>ранитидин</a:t>
            </a:r>
            <a:r>
              <a:rPr lang="ru-RU" dirty="0"/>
              <a:t> висмута цитрат.</a:t>
            </a:r>
            <a:endParaRPr lang="ru-RU" dirty="0"/>
          </a:p>
        </p:txBody>
      </p:sp>
    </p:spTree>
    <p:extLst>
      <p:ext uri="{BB962C8B-B14F-4D97-AF65-F5344CB8AC3E}">
        <p14:creationId xmlns:p14="http://schemas.microsoft.com/office/powerpoint/2010/main" val="251595960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712968" cy="6264696"/>
          </a:xfrm>
        </p:spPr>
        <p:txBody>
          <a:bodyPr>
            <a:normAutofit fontScale="85000" lnSpcReduction="20000"/>
          </a:bodyPr>
          <a:lstStyle/>
          <a:p>
            <a:pPr algn="just"/>
            <a:r>
              <a:rPr lang="ru-RU" dirty="0"/>
              <a:t>После всасывания соединения висмута способны длительно задерживаться в организме. Они </a:t>
            </a:r>
            <a:r>
              <a:rPr lang="ru-RU" dirty="0" err="1"/>
              <a:t>кумулируются</a:t>
            </a:r>
            <a:r>
              <a:rPr lang="ru-RU" dirty="0"/>
              <a:t> в печени, почках, селезёнке, лёгких, ткани мозга, что позволяет обнаружить висмут через длительный срок после попадания в организм. Более ядовиты легко растворимые соединения висмута. Трудно растворимые соли под действием </a:t>
            </a:r>
            <a:r>
              <a:rPr lang="ru-RU" dirty="0" err="1"/>
              <a:t>хлороводородной</a:t>
            </a:r>
            <a:r>
              <a:rPr lang="ru-RU" dirty="0"/>
              <a:t> и молочной кислот переходят в легкорастворимые комплексы, которые всасываются в кишечнике.</a:t>
            </a:r>
          </a:p>
          <a:p>
            <a:pPr algn="just"/>
            <a:r>
              <a:rPr lang="ru-RU" dirty="0"/>
              <a:t>Соединения висмута относятся к почечным ядам. Они оказывают прямое токсическое действие на ткань почек, вызывают расстройство почечного кровотока на фоне нарушения общего кровообращения</a:t>
            </a:r>
            <a:r>
              <a:rPr lang="ru-RU" dirty="0" smtClean="0"/>
              <a:t>.</a:t>
            </a:r>
          </a:p>
          <a:p>
            <a:pPr algn="just"/>
            <a:r>
              <a:rPr lang="ru-RU" dirty="0"/>
              <a:t>Выводятся соединения висмута через почки, ЖКТ, потовые железы, что приводит к кожному зуду и дерматитам.</a:t>
            </a:r>
            <a:endParaRPr lang="ru-RU" dirty="0"/>
          </a:p>
        </p:txBody>
      </p:sp>
    </p:spTree>
    <p:extLst>
      <p:ext uri="{BB962C8B-B14F-4D97-AF65-F5344CB8AC3E}">
        <p14:creationId xmlns:p14="http://schemas.microsoft.com/office/powerpoint/2010/main" val="357171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908720"/>
            <a:ext cx="8229600" cy="4968552"/>
          </a:xfrm>
        </p:spPr>
        <p:txBody>
          <a:bodyPr/>
          <a:lstStyle/>
          <a:p>
            <a:pPr algn="just"/>
            <a:r>
              <a:rPr lang="ru-RU" dirty="0"/>
              <a:t>Высокой способностью связывать «металлические яды» обладают две аминокислоты: гистидин и цистеин, которые благодаря наличию </a:t>
            </a:r>
            <a:r>
              <a:rPr lang="ru-RU" dirty="0" err="1"/>
              <a:t>имидазольного</a:t>
            </a:r>
            <a:r>
              <a:rPr lang="ru-RU" dirty="0"/>
              <a:t> кольца и </a:t>
            </a:r>
            <a:r>
              <a:rPr lang="ru-RU" dirty="0" err="1"/>
              <a:t>тиольной</a:t>
            </a:r>
            <a:r>
              <a:rPr lang="ru-RU" dirty="0"/>
              <a:t> группы, способны образовывать хелатные комплексы. Сюда можно добавить цистеин - эффективный специфически действующий агент, способный связывать медь.</a:t>
            </a:r>
          </a:p>
        </p:txBody>
      </p:sp>
    </p:spTree>
    <p:extLst>
      <p:ext uri="{BB962C8B-B14F-4D97-AF65-F5344CB8AC3E}">
        <p14:creationId xmlns:p14="http://schemas.microsoft.com/office/powerpoint/2010/main" val="185314476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562074"/>
          </a:xfrm>
        </p:spPr>
        <p:txBody>
          <a:bodyPr>
            <a:normAutofit fontScale="90000"/>
          </a:bodyPr>
          <a:lstStyle/>
          <a:p>
            <a:r>
              <a:rPr lang="ru-RU" b="1" dirty="0"/>
              <a:t>Соединения цинка</a:t>
            </a:r>
            <a:endParaRPr lang="ru-RU" dirty="0"/>
          </a:p>
        </p:txBody>
      </p:sp>
      <p:sp>
        <p:nvSpPr>
          <p:cNvPr id="3" name="Объект 2"/>
          <p:cNvSpPr>
            <a:spLocks noGrp="1"/>
          </p:cNvSpPr>
          <p:nvPr>
            <p:ph idx="1"/>
          </p:nvPr>
        </p:nvSpPr>
        <p:spPr>
          <a:xfrm>
            <a:off x="179512" y="678706"/>
            <a:ext cx="8784976" cy="5990654"/>
          </a:xfrm>
        </p:spPr>
        <p:txBody>
          <a:bodyPr>
            <a:normAutofit fontScale="77500" lnSpcReduction="20000"/>
          </a:bodyPr>
          <a:lstStyle/>
          <a:p>
            <a:pPr marL="0" indent="0" algn="just">
              <a:buNone/>
            </a:pPr>
            <a:r>
              <a:rPr lang="ru-RU" dirty="0"/>
              <a:t>Цинк является микроэлементом. Высокое его содержание отмечено в поджелудочной и предстательной железе, мышцах, костях, почках, волосах.</a:t>
            </a:r>
          </a:p>
          <a:p>
            <a:pPr marL="0" indent="0" algn="just">
              <a:buNone/>
            </a:pPr>
            <a:r>
              <a:rPr lang="ru-RU" dirty="0"/>
              <a:t>В медицинской практике препараты цинка также находят применение. «Цинка сульфат» - бесцветные прозрачные кристаллы или мелкокристаллический порошок вяжущего вкуса, без запаха. Легко растворим в воде, нерастворим в спирте. Водные растворы имеют кислую реакцию. Применяют как антисептическое и вяжущее средство при конъюнктивитах, ларингитах, </a:t>
            </a:r>
            <a:r>
              <a:rPr lang="ru-RU" dirty="0" err="1"/>
              <a:t>уреитах</a:t>
            </a:r>
            <a:r>
              <a:rPr lang="ru-RU" dirty="0"/>
              <a:t> в виде драже, таблеток, глазных капель. «Цинка оксид» - белый или белый с желтоватым оттенком аморфный порошок без запаха. Практически не растворим в воде и спирте, растворим в разведенных минеральных кислотах и уксусной кислоте. Используют как наружное средство в виде присыпок, мазей, паст как вяжущее антисептическое средство (дерматиты, язвы, раны, ожоги, опрелости, пролежни и др.). Применяют «Цинковую мазь», «</a:t>
            </a:r>
            <a:r>
              <a:rPr lang="ru-RU" dirty="0" err="1"/>
              <a:t>Цинко-нафталанновую</a:t>
            </a:r>
            <a:r>
              <a:rPr lang="ru-RU" dirty="0"/>
              <a:t> мазь с анестезином», «Салицилово-цинковую пасту», «</a:t>
            </a:r>
            <a:r>
              <a:rPr lang="ru-RU" dirty="0" err="1"/>
              <a:t>Цинко</a:t>
            </a:r>
            <a:r>
              <a:rPr lang="ru-RU" dirty="0"/>
              <a:t>-ихтиоловую пасту» и др.</a:t>
            </a:r>
            <a:endParaRPr lang="ru-RU" dirty="0"/>
          </a:p>
        </p:txBody>
      </p:sp>
    </p:spTree>
    <p:extLst>
      <p:ext uri="{BB962C8B-B14F-4D97-AF65-F5344CB8AC3E}">
        <p14:creationId xmlns:p14="http://schemas.microsoft.com/office/powerpoint/2010/main" val="23631232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332656"/>
            <a:ext cx="8712968" cy="6264696"/>
          </a:xfrm>
        </p:spPr>
        <p:txBody>
          <a:bodyPr>
            <a:normAutofit fontScale="77500" lnSpcReduction="20000"/>
          </a:bodyPr>
          <a:lstStyle/>
          <a:p>
            <a:pPr algn="just"/>
            <a:r>
              <a:rPr lang="ru-RU" dirty="0"/>
              <a:t>Соединения цинка попадают в организм через дыхательные пути, ЖКТ, через кожные покровы и слизистые оболочки.</a:t>
            </a:r>
          </a:p>
          <a:p>
            <a:pPr algn="just"/>
            <a:r>
              <a:rPr lang="ru-RU" dirty="0"/>
              <a:t>Наибольшую опасность для организма человека представляют ингаляционные отравления. Хронические отравления соединениями цинка могут происходить в производственных условиях. Повышенное содержание в почве в радиусе 2-3 км от цинкового завода представляет опасность для населения. Высоко токсичным соединением является фосфид цинка. Тяжелое отравление наступает при попадании в организм десятых долей грамма препарата и проявляется через несколько минут резкими болями в животе, слабостью, головокружением, многократной рвотой с примесью желчи и крови, пострадавший теряет сознание, смерть наступает в первые часы после приема яда. Токсический эффект связан с действием фосфористого водорода, который образуется в желудке в результате разложения фосфида цинка </a:t>
            </a:r>
            <a:r>
              <a:rPr lang="ru-RU" dirty="0" err="1"/>
              <a:t>хлороводородной</a:t>
            </a:r>
            <a:r>
              <a:rPr lang="ru-RU" dirty="0"/>
              <a:t> кислотой желудочного сока.</a:t>
            </a:r>
            <a:endParaRPr lang="ru-RU" dirty="0"/>
          </a:p>
        </p:txBody>
      </p:sp>
    </p:spTree>
    <p:extLst>
      <p:ext uri="{BB962C8B-B14F-4D97-AF65-F5344CB8AC3E}">
        <p14:creationId xmlns:p14="http://schemas.microsoft.com/office/powerpoint/2010/main" val="39203150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332656"/>
            <a:ext cx="8568952" cy="6264696"/>
          </a:xfrm>
        </p:spPr>
        <p:txBody>
          <a:bodyPr>
            <a:normAutofit fontScale="92500" lnSpcReduction="10000"/>
          </a:bodyPr>
          <a:lstStyle/>
          <a:p>
            <a:pPr algn="just"/>
            <a:r>
              <a:rPr lang="ru-RU" dirty="0"/>
              <a:t>Выводятся соединения цинка через ЖКТ и в меньшей степени с мочой. На вскрытии наблюдается тяжелый ожог слизистых оболочек пищевода и желудка с некрозом эпителия и глубоких слоев слизистых оболочек. Слизистые оболочки рта и глотки сморщены, покрыты белым налетом. Отмечена частая перфорация стенки желудка. Печень, почки, сердечная мышца в состоянии выраженной дистрофии, в легких - пневмонические очаги. Наблюдается гемолиз крови, множественные кровоизлияния в различные органы и ткани, а также дистрофические изменения почек, печени, миокарда, наблюдаемые даже при быстрой смерти.</a:t>
            </a:r>
            <a:endParaRPr lang="ru-RU" dirty="0"/>
          </a:p>
        </p:txBody>
      </p:sp>
    </p:spTree>
    <p:extLst>
      <p:ext uri="{BB962C8B-B14F-4D97-AF65-F5344CB8AC3E}">
        <p14:creationId xmlns:p14="http://schemas.microsoft.com/office/powerpoint/2010/main" val="21024183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u-RU" b="1" dirty="0"/>
              <a:t>Соединения сурьмы</a:t>
            </a:r>
            <a:endParaRPr lang="ru-RU" dirty="0"/>
          </a:p>
        </p:txBody>
      </p:sp>
      <p:sp>
        <p:nvSpPr>
          <p:cNvPr id="3" name="Объект 2"/>
          <p:cNvSpPr>
            <a:spLocks noGrp="1"/>
          </p:cNvSpPr>
          <p:nvPr>
            <p:ph idx="1"/>
          </p:nvPr>
        </p:nvSpPr>
        <p:spPr>
          <a:xfrm>
            <a:off x="179512" y="836712"/>
            <a:ext cx="8507288" cy="5688632"/>
          </a:xfrm>
        </p:spPr>
        <p:txBody>
          <a:bodyPr>
            <a:normAutofit fontScale="92500" lnSpcReduction="20000"/>
          </a:bodyPr>
          <a:lstStyle/>
          <a:p>
            <a:pPr algn="just"/>
            <a:r>
              <a:rPr lang="ru-RU" dirty="0"/>
              <a:t>В организм соединения сурьмы могут поступать через дыхательные пути и ЖКТ. При вдыхании паров или аэрозолей соединений сурьмы наблюдается раздражение слизистых оболочек глаз, помутнение роговицы, появляется общая слабость, насморк, стеснение в груди, тошнота, затруднённое дыхание, переходящее в удушье. Температура тела повышается, отмечаются заболевания верхних дыхательных путей, бронхиты, острые желудочно-кишечные расстройства. Развиваются признаки, свойственные «металлической лихорадке», в крови - гемолитическая анемия и </a:t>
            </a:r>
            <a:r>
              <a:rPr lang="ru-RU" dirty="0" err="1"/>
              <a:t>эозинофилия</a:t>
            </a:r>
            <a:r>
              <a:rPr lang="ru-RU" dirty="0"/>
              <a:t>. Поражается центральная, периферическая нервная система и сердечная мышца.</a:t>
            </a:r>
            <a:endParaRPr lang="ru-RU" dirty="0"/>
          </a:p>
        </p:txBody>
      </p:sp>
    </p:spTree>
    <p:extLst>
      <p:ext uri="{BB962C8B-B14F-4D97-AF65-F5344CB8AC3E}">
        <p14:creationId xmlns:p14="http://schemas.microsoft.com/office/powerpoint/2010/main" val="212871237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pPr algn="just"/>
            <a:r>
              <a:rPr lang="ru-RU" dirty="0"/>
              <a:t>При попадании в желудок (</a:t>
            </a:r>
            <a:r>
              <a:rPr lang="ru-RU" u="sng" dirty="0"/>
              <a:t>острое отравление)</a:t>
            </a:r>
            <a:r>
              <a:rPr lang="ru-RU" dirty="0"/>
              <a:t> ощущается металлический вкус во рту, тошнота, рвота, боли в животе, понос с кровью. В тяжелых случаях наступает анурия, судороги, коллапс и смерть.</a:t>
            </a:r>
          </a:p>
          <a:p>
            <a:pPr algn="just"/>
            <a:r>
              <a:rPr lang="ru-RU" u="sng" dirty="0"/>
              <a:t>Хронические отравления.</a:t>
            </a:r>
            <a:r>
              <a:rPr lang="ru-RU" dirty="0"/>
              <a:t> Основное действие соединений сурьмы - угнетение обмена веществ, поражение нервной системы и сердечной мышцы. Под влиянием соединений сурьмы нарушается ионный обмен, развивается дефицит внутриклеточного калия. За счет связывания сульфгидрильных групп белков и низкомолекулярных соединений нарушается обмен белков и углеводов. На кожных покровах наблюдается зуд</a:t>
            </a:r>
            <a:r>
              <a:rPr lang="ru-RU" b="1" dirty="0"/>
              <a:t>, </a:t>
            </a:r>
            <a:r>
              <a:rPr lang="ru-RU" dirty="0"/>
              <a:t>покраснение, пузырьковая сыпь, гнойнички.</a:t>
            </a:r>
            <a:endParaRPr lang="ru-RU" dirty="0"/>
          </a:p>
        </p:txBody>
      </p:sp>
    </p:spTree>
    <p:extLst>
      <p:ext uri="{BB962C8B-B14F-4D97-AF65-F5344CB8AC3E}">
        <p14:creationId xmlns:p14="http://schemas.microsoft.com/office/powerpoint/2010/main" val="31103555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84976" cy="6336704"/>
          </a:xfrm>
        </p:spPr>
        <p:txBody>
          <a:bodyPr>
            <a:normAutofit fontScale="85000" lnSpcReduction="20000"/>
          </a:bodyPr>
          <a:lstStyle/>
          <a:p>
            <a:pPr algn="just"/>
            <a:r>
              <a:rPr lang="ru-RU" dirty="0"/>
              <a:t>При хронических отравлениях сурьма из организма выводится очень медленно.</a:t>
            </a:r>
          </a:p>
          <a:p>
            <a:pPr algn="just"/>
            <a:r>
              <a:rPr lang="ru-RU" dirty="0"/>
              <a:t>Соединения </a:t>
            </a:r>
            <a:r>
              <a:rPr lang="en-US" dirty="0"/>
              <a:t>Sb</a:t>
            </a:r>
            <a:r>
              <a:rPr lang="ru-RU" dirty="0"/>
              <a:t>(</a:t>
            </a:r>
            <a:r>
              <a:rPr lang="en-US" dirty="0"/>
              <a:t>III</a:t>
            </a:r>
            <a:r>
              <a:rPr lang="ru-RU" dirty="0"/>
              <a:t>) токсичнее соединений </a:t>
            </a:r>
            <a:r>
              <a:rPr lang="en-US" dirty="0"/>
              <a:t>Sb</a:t>
            </a:r>
            <a:r>
              <a:rPr lang="ru-RU" dirty="0"/>
              <a:t>(</a:t>
            </a:r>
            <a:r>
              <a:rPr lang="en-US" dirty="0"/>
              <a:t>V</a:t>
            </a:r>
            <a:r>
              <a:rPr lang="ru-RU" dirty="0"/>
              <a:t>) и обладают сильным раздражающим действием. Токсичность галогенидов сурьмы объясняется также действием продуктов гидролиза </a:t>
            </a:r>
            <a:r>
              <a:rPr lang="en-US" dirty="0"/>
              <a:t>HCI</a:t>
            </a:r>
            <a:r>
              <a:rPr lang="ru-RU" dirty="0"/>
              <a:t> и </a:t>
            </a:r>
            <a:r>
              <a:rPr lang="en-US" dirty="0"/>
              <a:t>HF</a:t>
            </a:r>
            <a:r>
              <a:rPr lang="ru-RU" dirty="0"/>
              <a:t>. Смертельная доза соединений </a:t>
            </a:r>
            <a:r>
              <a:rPr lang="en-US" dirty="0"/>
              <a:t>Sb</a:t>
            </a:r>
            <a:r>
              <a:rPr lang="ru-RU" dirty="0"/>
              <a:t>(</a:t>
            </a:r>
            <a:r>
              <a:rPr lang="en-US" dirty="0"/>
              <a:t>III</a:t>
            </a:r>
            <a:r>
              <a:rPr lang="ru-RU" dirty="0"/>
              <a:t>) составляет 0,12-1,0 г. Соединения </a:t>
            </a:r>
            <a:r>
              <a:rPr lang="en-US" dirty="0"/>
              <a:t>Sb</a:t>
            </a:r>
            <a:r>
              <a:rPr lang="ru-RU" dirty="0"/>
              <a:t>(</a:t>
            </a:r>
            <a:r>
              <a:rPr lang="en-US" dirty="0"/>
              <a:t>III</a:t>
            </a:r>
            <a:r>
              <a:rPr lang="ru-RU" dirty="0"/>
              <a:t>) обладают высоким сродством к белковой части гемоглобина и концентрируются в эритроцитах, а соединения </a:t>
            </a:r>
            <a:r>
              <a:rPr lang="en-US" dirty="0"/>
              <a:t>Sb</a:t>
            </a:r>
            <a:r>
              <a:rPr lang="ru-RU" dirty="0"/>
              <a:t>(</a:t>
            </a:r>
            <a:r>
              <a:rPr lang="en-US" dirty="0"/>
              <a:t>V</a:t>
            </a:r>
            <a:r>
              <a:rPr lang="ru-RU" dirty="0"/>
              <a:t>) задерживаются в</a:t>
            </a:r>
            <a:r>
              <a:rPr lang="ru-RU" b="1" dirty="0"/>
              <a:t> </a:t>
            </a:r>
            <a:r>
              <a:rPr lang="ru-RU" dirty="0"/>
              <a:t>плазме крови.</a:t>
            </a:r>
          </a:p>
          <a:p>
            <a:pPr algn="just"/>
            <a:r>
              <a:rPr lang="ru-RU" dirty="0"/>
              <a:t>Сурьма накапливается в легких, железах ЖКТ, печени, почках.</a:t>
            </a:r>
          </a:p>
          <a:p>
            <a:pPr algn="just"/>
            <a:r>
              <a:rPr lang="ru-RU" dirty="0"/>
              <a:t>Металлическая сурьма и соединения </a:t>
            </a:r>
            <a:r>
              <a:rPr lang="en-US" dirty="0"/>
              <a:t>Sb</a:t>
            </a:r>
            <a:r>
              <a:rPr lang="ru-RU" dirty="0"/>
              <a:t>(</a:t>
            </a:r>
            <a:r>
              <a:rPr lang="en-US" dirty="0"/>
              <a:t>III</a:t>
            </a:r>
            <a:r>
              <a:rPr lang="ru-RU" dirty="0"/>
              <a:t>) выделяются через кишечник, </a:t>
            </a:r>
            <a:r>
              <a:rPr lang="en-US" dirty="0"/>
              <a:t>Sb</a:t>
            </a:r>
            <a:r>
              <a:rPr lang="ru-RU" dirty="0"/>
              <a:t>(</a:t>
            </a:r>
            <a:r>
              <a:rPr lang="en-US" dirty="0"/>
              <a:t>V</a:t>
            </a:r>
            <a:r>
              <a:rPr lang="ru-RU" dirty="0"/>
              <a:t>) - преимущественно почками.</a:t>
            </a:r>
          </a:p>
          <a:p>
            <a:pPr algn="just"/>
            <a:r>
              <a:rPr lang="ru-RU" dirty="0"/>
              <a:t>При вскрытии наблюдается гиперемия лёгких, кровоизлияния в лёгких и в ЖКТ.</a:t>
            </a:r>
            <a:endParaRPr lang="ru-RU" dirty="0"/>
          </a:p>
        </p:txBody>
      </p:sp>
    </p:spTree>
    <p:extLst>
      <p:ext uri="{BB962C8B-B14F-4D97-AF65-F5344CB8AC3E}">
        <p14:creationId xmlns:p14="http://schemas.microsoft.com/office/powerpoint/2010/main" val="364112938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u-RU" b="1" dirty="0"/>
              <a:t>Соединения таллия</a:t>
            </a:r>
            <a:endParaRPr lang="ru-RU" dirty="0"/>
          </a:p>
        </p:txBody>
      </p:sp>
      <p:sp>
        <p:nvSpPr>
          <p:cNvPr id="3" name="Объект 2"/>
          <p:cNvSpPr>
            <a:spLocks noGrp="1"/>
          </p:cNvSpPr>
          <p:nvPr>
            <p:ph idx="1"/>
          </p:nvPr>
        </p:nvSpPr>
        <p:spPr>
          <a:xfrm>
            <a:off x="457200" y="836712"/>
            <a:ext cx="8229600" cy="5832648"/>
          </a:xfrm>
        </p:spPr>
        <p:txBody>
          <a:bodyPr>
            <a:normAutofit fontScale="92500" lnSpcReduction="20000"/>
          </a:bodyPr>
          <a:lstStyle/>
          <a:p>
            <a:pPr algn="just"/>
            <a:r>
              <a:rPr lang="ru-RU" dirty="0"/>
              <a:t>Соединения таллия могут попасть в организм через ЖКТ, ингаляционным путём в виде аэрозоля в форме оксида, металла, сульфата, через кожные покровы (в течение часа соли таллия могут всасываться на 100</a:t>
            </a:r>
            <a:r>
              <a:rPr lang="ru-RU" dirty="0" smtClean="0"/>
              <a:t>%).</a:t>
            </a:r>
          </a:p>
          <a:p>
            <a:pPr algn="just"/>
            <a:r>
              <a:rPr lang="ru-RU" dirty="0"/>
              <a:t>В организме таллий конкурирует с ионами калия в биохимических процессах за механизмы переноса ионов через биологические мембраны. Таллий замещает калий и выступает конкурентом в других жизненно важных процессах. Он вступает во взаимодействие с жирными кислотами сальных желёз кожи, образует жирорастворимые соединения и, таким образом, проникает через кожный барьер.</a:t>
            </a:r>
          </a:p>
          <a:p>
            <a:pPr algn="just"/>
            <a:endParaRPr lang="ru-RU" dirty="0"/>
          </a:p>
        </p:txBody>
      </p:sp>
    </p:spTree>
    <p:extLst>
      <p:ext uri="{BB962C8B-B14F-4D97-AF65-F5344CB8AC3E}">
        <p14:creationId xmlns:p14="http://schemas.microsoft.com/office/powerpoint/2010/main" val="40704682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7" y="404664"/>
            <a:ext cx="8494853" cy="6048672"/>
          </a:xfrm>
        </p:spPr>
        <p:txBody>
          <a:bodyPr>
            <a:noAutofit/>
          </a:bodyPr>
          <a:lstStyle/>
          <a:p>
            <a:pPr marL="0" indent="0" algn="just">
              <a:buNone/>
            </a:pPr>
            <a:r>
              <a:rPr lang="ru-RU" sz="2800" dirty="0" smtClean="0"/>
              <a:t>Таллий </a:t>
            </a:r>
            <a:r>
              <a:rPr lang="ru-RU" sz="2800" dirty="0"/>
              <a:t>накапливается в организме в межклеточной жидкости, вступает в соединение с аминокислотами, откладывается в костях в виде фосфатов. Таллий быстро исчезает из крови после всасывания, распределяется по органам, концентрируясь, в основном, в почках и слюнных железах, костях, кишечнике, селезенке. Накапливается таллий в костях и волосах.</a:t>
            </a:r>
          </a:p>
          <a:p>
            <a:pPr marL="0" indent="0" algn="just">
              <a:buNone/>
            </a:pPr>
            <a:r>
              <a:rPr lang="ru-RU" sz="2800" dirty="0"/>
              <a:t>При вскрытии погибших от отравления соединениями таллия наблюдают кровоизлияния и некроз слизистой оболочки пищеварительного канала дистрофические и некротические изменения в почках, перерождение печени и миокарда</a:t>
            </a:r>
            <a:r>
              <a:rPr lang="ru-RU" sz="2800" dirty="0" smtClean="0"/>
              <a:t>.</a:t>
            </a:r>
            <a:endParaRPr lang="ru-RU" sz="2800" dirty="0"/>
          </a:p>
        </p:txBody>
      </p:sp>
    </p:spTree>
    <p:extLst>
      <p:ext uri="{BB962C8B-B14F-4D97-AF65-F5344CB8AC3E}">
        <p14:creationId xmlns:p14="http://schemas.microsoft.com/office/powerpoint/2010/main" val="421086453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404664"/>
            <a:ext cx="8640960" cy="6192688"/>
          </a:xfrm>
        </p:spPr>
        <p:txBody>
          <a:bodyPr>
            <a:normAutofit fontScale="92500" lnSpcReduction="20000"/>
          </a:bodyPr>
          <a:lstStyle/>
          <a:p>
            <a:pPr algn="just"/>
            <a:r>
              <a:rPr lang="ru-RU" u="sng" dirty="0"/>
              <a:t>Острое отравление.</a:t>
            </a:r>
            <a:r>
              <a:rPr lang="ru-RU" dirty="0"/>
              <a:t> Скрытый период продолжается до 12-14 часов. Наиболее выраженная картина на 2-3 неделе от момента отравления. Наблюдается тошнота, общая слабость, бессонница усиленное слюноотделение. Затем развивается тахикардия, перебои в сердце в виде </a:t>
            </a:r>
            <a:r>
              <a:rPr lang="ru-RU" dirty="0" err="1"/>
              <a:t>парастезий</a:t>
            </a:r>
            <a:r>
              <a:rPr lang="ru-RU" dirty="0"/>
              <a:t>, онемение рук, губ. Токсическое действие усугубляется обезвоживанием и приводит к судорогам, галлюцинациям, болям в суставах, воспалению почек, интоксикационным психозам. Смерть наступает в результате нарушения сердечной деятельности и функции почек. Смертельная доза составляет при поступлении через ЖКТ 0,1-2 г. Более токсичны водорастворимые соли таллия (ацетат, хлорид), чем малорастворимые (иодид).</a:t>
            </a:r>
          </a:p>
        </p:txBody>
      </p:sp>
    </p:spTree>
    <p:extLst>
      <p:ext uri="{BB962C8B-B14F-4D97-AF65-F5344CB8AC3E}">
        <p14:creationId xmlns:p14="http://schemas.microsoft.com/office/powerpoint/2010/main" val="4869312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192688"/>
          </a:xfrm>
        </p:spPr>
        <p:txBody>
          <a:bodyPr>
            <a:normAutofit fontScale="92500"/>
          </a:bodyPr>
          <a:lstStyle/>
          <a:p>
            <a:pPr algn="just"/>
            <a:r>
              <a:rPr lang="ru-RU" u="sng" dirty="0"/>
              <a:t>Хроническое отравление</a:t>
            </a:r>
            <a:r>
              <a:rPr lang="ru-RU" dirty="0"/>
              <a:t> протекает незаметно, затем начинается облысение, дерматиты, </a:t>
            </a:r>
            <a:r>
              <a:rPr lang="ru-RU" dirty="0" err="1"/>
              <a:t>лишаеподобные</a:t>
            </a:r>
            <a:r>
              <a:rPr lang="ru-RU" dirty="0"/>
              <a:t> сыпи. Возникает слабость мышц, их атрофия, изменяется окраска волос, они чернеют, выпадают. Действие таллия на волосы объясняется нарушением образования кератина в волосяных луковицах. Ногти деформируются, характерна голубоватая линия на деснах около зубных лунок. Обнаруживается неврит, атрофия зрительного нерва (снижение остроты зрения, нарушение цветоощущения), снижение памяти и интеллекта</a:t>
            </a:r>
            <a:r>
              <a:rPr lang="ru-RU" dirty="0" smtClean="0"/>
              <a:t>.</a:t>
            </a:r>
            <a:endParaRPr lang="ru-RU" dirty="0"/>
          </a:p>
        </p:txBody>
      </p:sp>
    </p:spTree>
    <p:extLst>
      <p:ext uri="{BB962C8B-B14F-4D97-AF65-F5344CB8AC3E}">
        <p14:creationId xmlns:p14="http://schemas.microsoft.com/office/powerpoint/2010/main" val="226809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lnSpcReduction="10000"/>
          </a:bodyPr>
          <a:lstStyle/>
          <a:p>
            <a:pPr algn="just"/>
            <a:r>
              <a:rPr lang="ru-RU" dirty="0"/>
              <a:t>Повреждение или </a:t>
            </a:r>
            <a:r>
              <a:rPr lang="ru-RU" dirty="0" err="1"/>
              <a:t>инактивация</a:t>
            </a:r>
            <a:r>
              <a:rPr lang="ru-RU" dirty="0"/>
              <a:t> </a:t>
            </a:r>
            <a:r>
              <a:rPr lang="en-US" dirty="0"/>
              <a:t>SH</a:t>
            </a:r>
            <a:r>
              <a:rPr lang="ru-RU" dirty="0"/>
              <a:t>-групп металлами ведет к серьезным расстройствам.</a:t>
            </a:r>
          </a:p>
          <a:p>
            <a:pPr algn="just"/>
            <a:r>
              <a:rPr lang="ru-RU" dirty="0"/>
              <a:t>Известно более 100 ферментов, активность которых может тормозиться при блокировании в них </a:t>
            </a:r>
            <a:r>
              <a:rPr lang="en-US" dirty="0"/>
              <a:t>SH</a:t>
            </a:r>
            <a:r>
              <a:rPr lang="ru-RU" dirty="0"/>
              <a:t>-групп при отравлении металлами. При этом образуются нерастворимые </a:t>
            </a:r>
            <a:r>
              <a:rPr lang="ru-RU" dirty="0" err="1"/>
              <a:t>меркаптиды</a:t>
            </a:r>
            <a:r>
              <a:rPr lang="ru-RU" dirty="0"/>
              <a:t> </a:t>
            </a:r>
            <a:r>
              <a:rPr lang="en-US" dirty="0"/>
              <a:t>R</a:t>
            </a:r>
            <a:r>
              <a:rPr lang="ru-RU" dirty="0"/>
              <a:t>-</a:t>
            </a:r>
            <a:r>
              <a:rPr lang="en-US" dirty="0"/>
              <a:t>SH</a:t>
            </a:r>
            <a:r>
              <a:rPr lang="ru-RU" dirty="0"/>
              <a:t> + </a:t>
            </a:r>
            <a:r>
              <a:rPr lang="ru-RU" dirty="0" err="1"/>
              <a:t>Ме</a:t>
            </a:r>
            <a:r>
              <a:rPr lang="ru-RU" baseline="30000" dirty="0"/>
              <a:t>+</a:t>
            </a:r>
            <a:r>
              <a:rPr lang="ru-RU" dirty="0"/>
              <a:t> → </a:t>
            </a:r>
            <a:r>
              <a:rPr lang="en-US" dirty="0"/>
              <a:t>R</a:t>
            </a:r>
            <a:r>
              <a:rPr lang="ru-RU" dirty="0"/>
              <a:t>-</a:t>
            </a:r>
            <a:r>
              <a:rPr lang="en-US" dirty="0"/>
              <a:t>S</a:t>
            </a:r>
            <a:r>
              <a:rPr lang="ru-RU" dirty="0"/>
              <a:t>-</a:t>
            </a:r>
            <a:r>
              <a:rPr lang="en-US" dirty="0"/>
              <a:t>Me</a:t>
            </a:r>
            <a:r>
              <a:rPr lang="ru-RU" dirty="0"/>
              <a:t> + Н</a:t>
            </a:r>
            <a:r>
              <a:rPr lang="ru-RU" baseline="30000" dirty="0"/>
              <a:t>+</a:t>
            </a:r>
            <a:r>
              <a:rPr lang="ru-RU" dirty="0"/>
              <a:t> </a:t>
            </a:r>
            <a:r>
              <a:rPr lang="ru-RU" dirty="0" err="1"/>
              <a:t>меркаптид</a:t>
            </a:r>
            <a:endParaRPr lang="ru-RU" dirty="0"/>
          </a:p>
        </p:txBody>
      </p:sp>
    </p:spTree>
    <p:extLst>
      <p:ext uri="{BB962C8B-B14F-4D97-AF65-F5344CB8AC3E}">
        <p14:creationId xmlns:p14="http://schemas.microsoft.com/office/powerpoint/2010/main" val="37964510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432048"/>
          </a:xfrm>
        </p:spPr>
        <p:txBody>
          <a:bodyPr>
            <a:normAutofit fontScale="90000"/>
          </a:bodyPr>
          <a:lstStyle/>
          <a:p>
            <a:r>
              <a:rPr lang="ru-RU" b="1" dirty="0"/>
              <a:t>Соединения мышьяка</a:t>
            </a:r>
            <a:endParaRPr lang="ru-RU" dirty="0"/>
          </a:p>
        </p:txBody>
      </p:sp>
      <p:sp>
        <p:nvSpPr>
          <p:cNvPr id="3" name="Объект 2"/>
          <p:cNvSpPr>
            <a:spLocks noGrp="1"/>
          </p:cNvSpPr>
          <p:nvPr>
            <p:ph idx="1"/>
          </p:nvPr>
        </p:nvSpPr>
        <p:spPr>
          <a:xfrm>
            <a:off x="251520" y="548680"/>
            <a:ext cx="8756002" cy="5976664"/>
          </a:xfrm>
        </p:spPr>
        <p:txBody>
          <a:bodyPr>
            <a:normAutofit fontScale="77500" lnSpcReduction="20000"/>
          </a:bodyPr>
          <a:lstStyle/>
          <a:p>
            <a:pPr marL="0" indent="0" algn="just">
              <a:buNone/>
            </a:pPr>
            <a:r>
              <a:rPr lang="ru-RU" dirty="0"/>
              <a:t>В медицинской практике применяют «Натрия арсенат» -</a:t>
            </a:r>
            <a:r>
              <a:rPr lang="en-US" dirty="0"/>
              <a:t>Na</a:t>
            </a:r>
            <a:r>
              <a:rPr lang="ru-RU" baseline="-25000" dirty="0"/>
              <a:t>2</a:t>
            </a:r>
            <a:r>
              <a:rPr lang="en-US" dirty="0"/>
              <a:t>As</a:t>
            </a:r>
            <a:r>
              <a:rPr lang="ru-RU" dirty="0"/>
              <a:t>О</a:t>
            </a:r>
            <a:r>
              <a:rPr lang="ru-RU" baseline="-25000" dirty="0"/>
              <a:t>4</a:t>
            </a:r>
            <a:r>
              <a:rPr lang="ru-RU" dirty="0"/>
              <a:t> 7Н</a:t>
            </a:r>
            <a:r>
              <a:rPr lang="ru-RU" baseline="-25000" dirty="0"/>
              <a:t>2</a:t>
            </a:r>
            <a:r>
              <a:rPr lang="ru-RU" dirty="0"/>
              <a:t>О. Это бесцветные, вываривающиеся на воздухе кристаллы без запаха. Растворим в воде, мало растворим в спирте. Назначают в виде водного раствора для подкожных инъекций в сочетании с раствором стрихнина (препарат «Дуплекс» как общеукрепляющее и тонизирующее средство).</a:t>
            </a:r>
          </a:p>
          <a:p>
            <a:pPr marL="0" indent="0" algn="just">
              <a:buNone/>
            </a:pPr>
            <a:r>
              <a:rPr lang="ru-RU" dirty="0"/>
              <a:t>«Калия арсенита раствор» (</a:t>
            </a:r>
            <a:r>
              <a:rPr lang="ru-RU" dirty="0" err="1"/>
              <a:t>Фаулеров</a:t>
            </a:r>
            <a:r>
              <a:rPr lang="ru-RU" dirty="0"/>
              <a:t> раствор мышьяка) - бесцветная прозрачная жидкость с запахом камфары, который придают ему специально для отличия от других растворов, содержит 1% калия арсенита. Применяют внутрь по 1-3 капли при малокровии, истощении, неврастении, миастении.</a:t>
            </a:r>
          </a:p>
          <a:p>
            <a:pPr marL="0" indent="0" algn="just">
              <a:buNone/>
            </a:pPr>
            <a:r>
              <a:rPr lang="ru-RU" dirty="0"/>
              <a:t>«Мышьяковистый ангидрид» (белый мышьяк). Это тяжелые фарфоровидные или стекловидные куски или тяжелый белый порошок. Медленно растворим в воде, легко в </a:t>
            </a:r>
            <a:r>
              <a:rPr lang="ru-RU" dirty="0" err="1"/>
              <a:t>хлороводородной</a:t>
            </a:r>
            <a:r>
              <a:rPr lang="ru-RU" dirty="0"/>
              <a:t> кислоте, растворах едких щелочей и карбонатов щелочных металлов. Применяют наружно как средство вызывающее некроз при кожных заболеваниях, в стоматологии для </a:t>
            </a:r>
            <a:r>
              <a:rPr lang="ru-RU" dirty="0" err="1"/>
              <a:t>некротизации</a:t>
            </a:r>
            <a:r>
              <a:rPr lang="ru-RU" dirty="0"/>
              <a:t> пульпы.</a:t>
            </a:r>
            <a:endParaRPr lang="ru-RU" dirty="0"/>
          </a:p>
        </p:txBody>
      </p:sp>
    </p:spTree>
    <p:extLst>
      <p:ext uri="{BB962C8B-B14F-4D97-AF65-F5344CB8AC3E}">
        <p14:creationId xmlns:p14="http://schemas.microsoft.com/office/powerpoint/2010/main" val="9374442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04664"/>
            <a:ext cx="8568952" cy="6120680"/>
          </a:xfrm>
        </p:spPr>
        <p:txBody>
          <a:bodyPr>
            <a:normAutofit fontScale="92500"/>
          </a:bodyPr>
          <a:lstStyle/>
          <a:p>
            <a:pPr algn="just"/>
            <a:r>
              <a:rPr lang="ru-RU" dirty="0"/>
              <a:t>Все соединения мышьяка проявляют сильное токсическое действие на организм человека и животных. Наибольшую токсичность проявляют соединения </a:t>
            </a:r>
            <a:r>
              <a:rPr lang="en-US" dirty="0"/>
              <a:t>As</a:t>
            </a:r>
            <a:r>
              <a:rPr lang="ru-RU" dirty="0"/>
              <a:t>(</a:t>
            </a:r>
            <a:r>
              <a:rPr lang="en-US" dirty="0"/>
              <a:t>III</a:t>
            </a:r>
            <a:r>
              <a:rPr lang="ru-RU" dirty="0"/>
              <a:t>). Мышьяк </a:t>
            </a:r>
            <a:r>
              <a:rPr lang="en-US" dirty="0"/>
              <a:t>As</a:t>
            </a:r>
            <a:r>
              <a:rPr lang="ru-RU" dirty="0"/>
              <a:t>(</a:t>
            </a:r>
            <a:r>
              <a:rPr lang="en-US" dirty="0"/>
              <a:t>V</a:t>
            </a:r>
            <a:r>
              <a:rPr lang="ru-RU" dirty="0"/>
              <a:t>) действует сходно, но значительно медленнее. Это связано с тем, что в организме </a:t>
            </a:r>
            <a:r>
              <a:rPr lang="en-US" dirty="0"/>
              <a:t>As</a:t>
            </a:r>
            <a:r>
              <a:rPr lang="ru-RU" dirty="0"/>
              <a:t>(</a:t>
            </a:r>
            <a:r>
              <a:rPr lang="en-US" dirty="0"/>
              <a:t>V</a:t>
            </a:r>
            <a:r>
              <a:rPr lang="ru-RU" dirty="0"/>
              <a:t>) под действием ферментов, содержащих сульфгидрильные группы, вначале восстанавливается до </a:t>
            </a:r>
            <a:r>
              <a:rPr lang="en-US" dirty="0"/>
              <a:t>As</a:t>
            </a:r>
            <a:r>
              <a:rPr lang="ru-RU" dirty="0"/>
              <a:t>(</a:t>
            </a:r>
            <a:r>
              <a:rPr lang="en-US" dirty="0"/>
              <a:t>III</a:t>
            </a:r>
            <a:r>
              <a:rPr lang="ru-RU" dirty="0"/>
              <a:t>) и после этого проявляет в большей степени токсический эффект. Под действием </a:t>
            </a:r>
            <a:r>
              <a:rPr lang="ru-RU" dirty="0" err="1"/>
              <a:t>метилтрансфераз</a:t>
            </a:r>
            <a:r>
              <a:rPr lang="ru-RU" dirty="0"/>
              <a:t> </a:t>
            </a:r>
            <a:r>
              <a:rPr lang="en-US" dirty="0"/>
              <a:t>As</a:t>
            </a:r>
            <a:r>
              <a:rPr lang="ru-RU" dirty="0"/>
              <a:t>(</a:t>
            </a:r>
            <a:r>
              <a:rPr lang="en-US" dirty="0"/>
              <a:t>III</a:t>
            </a:r>
            <a:r>
              <a:rPr lang="ru-RU" dirty="0"/>
              <a:t>) подвергается </a:t>
            </a:r>
            <a:r>
              <a:rPr lang="ru-RU" dirty="0" err="1"/>
              <a:t>метилированию</a:t>
            </a:r>
            <a:r>
              <a:rPr lang="ru-RU" dirty="0"/>
              <a:t> с образованием </a:t>
            </a:r>
            <a:r>
              <a:rPr lang="ru-RU" dirty="0" err="1"/>
              <a:t>метильных</a:t>
            </a:r>
            <a:r>
              <a:rPr lang="ru-RU" dirty="0"/>
              <a:t> производных с меньшей токсичностью.</a:t>
            </a:r>
            <a:endParaRPr lang="ru-RU" dirty="0"/>
          </a:p>
        </p:txBody>
      </p:sp>
    </p:spTree>
    <p:extLst>
      <p:ext uri="{BB962C8B-B14F-4D97-AF65-F5344CB8AC3E}">
        <p14:creationId xmlns:p14="http://schemas.microsoft.com/office/powerpoint/2010/main" val="38207224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496944" cy="6120680"/>
          </a:xfrm>
        </p:spPr>
        <p:txBody>
          <a:bodyPr>
            <a:normAutofit fontScale="92500" lnSpcReduction="20000"/>
          </a:bodyPr>
          <a:lstStyle/>
          <a:p>
            <a:pPr algn="just"/>
            <a:r>
              <a:rPr lang="ru-RU" dirty="0"/>
              <a:t>Соединения мышьяка могут попадать в организм ингаляционным путем и через ЖКТ. Соли </a:t>
            </a:r>
            <a:r>
              <a:rPr lang="en-US" dirty="0"/>
              <a:t>As</a:t>
            </a:r>
            <a:r>
              <a:rPr lang="ru-RU" dirty="0"/>
              <a:t>(</a:t>
            </a:r>
            <a:r>
              <a:rPr lang="en-US" dirty="0"/>
              <a:t>III</a:t>
            </a:r>
            <a:r>
              <a:rPr lang="ru-RU" dirty="0"/>
              <a:t>) и </a:t>
            </a:r>
            <a:r>
              <a:rPr lang="en-US" dirty="0"/>
              <a:t>As</a:t>
            </a:r>
            <a:r>
              <a:rPr lang="ru-RU" dirty="0"/>
              <a:t>(</a:t>
            </a:r>
            <a:r>
              <a:rPr lang="en-US" dirty="0"/>
              <a:t>V</a:t>
            </a:r>
            <a:r>
              <a:rPr lang="ru-RU" dirty="0"/>
              <a:t>) полностью и быстро всасываются, особенно в тонком кишечнике. В организме соединения мышьяка накапливаются в костях, почках, слизистой оболочке кишок, печени, селезёнке, в волосах, ногтях и коже. Количество мышьяка в волосах превышает его содержание во внутренних органах. Выделяется мышьяк медленно через почки, кишечник, потовые железы и с молоком.</a:t>
            </a:r>
          </a:p>
          <a:p>
            <a:pPr algn="just"/>
            <a:r>
              <a:rPr lang="ru-RU" dirty="0"/>
              <a:t>Токсическая доза при приеме внутрь 0,01 г, смертельна - 0,1-0,6 г.</a:t>
            </a:r>
          </a:p>
          <a:p>
            <a:pPr algn="just"/>
            <a:r>
              <a:rPr lang="ru-RU" dirty="0"/>
              <a:t>Соединения мышьяка относятся к капиллярно-токсическим ядам.</a:t>
            </a:r>
            <a:endParaRPr lang="ru-RU" dirty="0"/>
          </a:p>
        </p:txBody>
      </p:sp>
    </p:spTree>
    <p:extLst>
      <p:ext uri="{BB962C8B-B14F-4D97-AF65-F5344CB8AC3E}">
        <p14:creationId xmlns:p14="http://schemas.microsoft.com/office/powerpoint/2010/main" val="32736895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784976" cy="6336704"/>
          </a:xfrm>
        </p:spPr>
        <p:txBody>
          <a:bodyPr>
            <a:normAutofit fontScale="77500" lnSpcReduction="20000"/>
          </a:bodyPr>
          <a:lstStyle/>
          <a:p>
            <a:pPr algn="just"/>
            <a:r>
              <a:rPr lang="ru-RU" u="sng" dirty="0"/>
              <a:t>Острое отравление</a:t>
            </a:r>
            <a:r>
              <a:rPr lang="ru-RU" dirty="0"/>
              <a:t> соединениями мышьяка характеризуется двумя формами - желудочно-кишечной и паралитической. Симптомы желудочно-кишечной формы проявляются через 0,5-2 часа после приема яда. Это металлический вкус во рту, царапанье в области рта и зеве, боль в животе, рвота с желчью и кровью, затруднённое глотание, приступы кишечных колик, мучительная жажда. Затем возникает быстрое обезвоживание организма, связанное с гиперемией органов брюшной полости и поступлением большого количества жидкости в кишечник, что проявляется в виде жидкого хлопьевидного стула с примесью крови и слизи. Потеря организмом жидкости приводит к возникновению болей и судорог в икроножных мышцах, конечности становятся холодными, ощущается сильная боль в печени, появляется желтуха, гемолитическая анемия, печеночно-почечная недостаточность. Смерть при этой форме отравления наступает через час или через 1-3 суток после поступления яда за счет сосудистого коллапса, как следствие снижения тонуса сосудов и обезвоживания организма.</a:t>
            </a:r>
            <a:endParaRPr lang="ru-RU" dirty="0"/>
          </a:p>
        </p:txBody>
      </p:sp>
    </p:spTree>
    <p:extLst>
      <p:ext uri="{BB962C8B-B14F-4D97-AF65-F5344CB8AC3E}">
        <p14:creationId xmlns:p14="http://schemas.microsoft.com/office/powerpoint/2010/main" val="7654014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84976" cy="6480720"/>
          </a:xfrm>
        </p:spPr>
        <p:txBody>
          <a:bodyPr>
            <a:normAutofit lnSpcReduction="10000"/>
          </a:bodyPr>
          <a:lstStyle/>
          <a:p>
            <a:pPr algn="just"/>
            <a:r>
              <a:rPr lang="ru-RU" dirty="0"/>
              <a:t>Паралитическая форма отравления соединениями мышьяка характеризуется глубоким поражением ЦНС и проявляется в слабости, </a:t>
            </a:r>
            <a:r>
              <a:rPr lang="ru-RU" dirty="0" err="1"/>
              <a:t>оглушенности</a:t>
            </a:r>
            <a:r>
              <a:rPr lang="ru-RU" dirty="0"/>
              <a:t>, головной боли, чувстве страха, бреде. Возникают подёргивания икроножных мышц, судороги, параличи. Со стороны сердечно-сосудистой системы - острый инфаркт миокарда или септический шок, потеря сознания, коллапс, кома и смерть от остановки дыхания.</a:t>
            </a:r>
          </a:p>
          <a:p>
            <a:pPr algn="just"/>
            <a:r>
              <a:rPr lang="ru-RU" dirty="0"/>
              <a:t>При ингаляционных отравлениях арсином быстро развиваются тяжелый гемолиз, гемоглобинурия, цианоз, на 2-3 сутки печеночно-почечная недостаточность</a:t>
            </a:r>
            <a:r>
              <a:rPr lang="ru-RU" dirty="0" smtClean="0"/>
              <a:t>.</a:t>
            </a:r>
            <a:endParaRPr lang="ru-RU" dirty="0"/>
          </a:p>
        </p:txBody>
      </p:sp>
    </p:spTree>
    <p:extLst>
      <p:ext uri="{BB962C8B-B14F-4D97-AF65-F5344CB8AC3E}">
        <p14:creationId xmlns:p14="http://schemas.microsoft.com/office/powerpoint/2010/main" val="41960138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260648"/>
            <a:ext cx="8229600" cy="6192688"/>
          </a:xfrm>
        </p:spPr>
        <p:txBody>
          <a:bodyPr>
            <a:normAutofit fontScale="85000" lnSpcReduction="10000"/>
          </a:bodyPr>
          <a:lstStyle/>
          <a:p>
            <a:pPr algn="just"/>
            <a:r>
              <a:rPr lang="ru-RU" u="sng" dirty="0"/>
              <a:t>Хроническое отравление</a:t>
            </a:r>
            <a:r>
              <a:rPr lang="ru-RU" dirty="0"/>
              <a:t> проявляется </a:t>
            </a:r>
            <a:r>
              <a:rPr lang="ru-RU" dirty="0" err="1"/>
              <a:t>нейропатией</a:t>
            </a:r>
            <a:r>
              <a:rPr lang="ru-RU" dirty="0"/>
              <a:t>, токсической энцефалопатией, поражением лёгких (изнуряющий кашель), постоянной субфебрильной температурой, отёчностью конечностей, упадком сил, общей усталостью. Периодически возникают схваткообразные боли в животе, поносы, тошнота. На ногтях белые горизонтальные линии длиной 1-2 мм. Характерны параличи некоторых групп мышц, атрофия зрительного нерва со слепотой.</a:t>
            </a:r>
          </a:p>
          <a:p>
            <a:pPr algn="just"/>
            <a:r>
              <a:rPr lang="ru-RU" u="sng" dirty="0"/>
              <a:t>Патологоанатомическая картина</a:t>
            </a:r>
            <a:r>
              <a:rPr lang="ru-RU" dirty="0"/>
              <a:t> нехарактерна. При длительном течении отравления наблюдают жировое перерождение печени, почек, сердечной мышцы, кровоизлияния в серозных оболочках, жидкое (в виде рисового отвара) содержимое кишечника.</a:t>
            </a:r>
          </a:p>
          <a:p>
            <a:endParaRPr lang="ru-RU" dirty="0"/>
          </a:p>
        </p:txBody>
      </p:sp>
    </p:spTree>
    <p:extLst>
      <p:ext uri="{BB962C8B-B14F-4D97-AF65-F5344CB8AC3E}">
        <p14:creationId xmlns:p14="http://schemas.microsoft.com/office/powerpoint/2010/main" val="331868503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r>
              <a:rPr lang="ru-RU" b="1" dirty="0"/>
              <a:t>Соединения кадмия</a:t>
            </a:r>
            <a:endParaRPr lang="ru-RU" dirty="0"/>
          </a:p>
        </p:txBody>
      </p:sp>
      <p:sp>
        <p:nvSpPr>
          <p:cNvPr id="3" name="Объект 2"/>
          <p:cNvSpPr>
            <a:spLocks noGrp="1"/>
          </p:cNvSpPr>
          <p:nvPr>
            <p:ph idx="1"/>
          </p:nvPr>
        </p:nvSpPr>
        <p:spPr>
          <a:xfrm>
            <a:off x="251520" y="836712"/>
            <a:ext cx="8640960" cy="5904656"/>
          </a:xfrm>
        </p:spPr>
        <p:txBody>
          <a:bodyPr>
            <a:normAutofit fontScale="85000" lnSpcReduction="20000"/>
          </a:bodyPr>
          <a:lstStyle/>
          <a:p>
            <a:pPr marL="0" indent="0" algn="just">
              <a:buNone/>
            </a:pPr>
            <a:r>
              <a:rPr lang="ru-RU" dirty="0"/>
              <a:t>В организм соединения кадмия поступают с водой и пищей, ингаляционным путём в виде аэрозоля (чаще оксид кадмия). Все соединения кадмия ядовиты. Растворимые соединения поражают в первую очередь органы дыхания и ЖКТ. Резорбтивное действие проявляется в поражении периферической и центральной нервной системы, внутренних органов, в основном сердца, почек, печени, скелетной мускулатуры и костной ткани.</a:t>
            </a:r>
          </a:p>
          <a:p>
            <a:pPr marL="0" indent="0" algn="just">
              <a:buNone/>
            </a:pPr>
            <a:r>
              <a:rPr lang="ru-RU" dirty="0"/>
              <a:t>Ингаляционные отравления пылью и дымом оксида кадмия проявляются через 10-36 часов. Наблюдается раздражение слизистых оболочек верхних и глубоких дыхательных путей, сладкий вкус во рту, боль в области лба, головокружение, слабость, тошнота, боль в подложечной области. Возникают бронхиты, судорожный кашель с мокротой, одышкой, отёком лёгких, пневмонией.</a:t>
            </a:r>
            <a:endParaRPr lang="ru-RU" dirty="0"/>
          </a:p>
        </p:txBody>
      </p:sp>
    </p:spTree>
    <p:extLst>
      <p:ext uri="{BB962C8B-B14F-4D97-AF65-F5344CB8AC3E}">
        <p14:creationId xmlns:p14="http://schemas.microsoft.com/office/powerpoint/2010/main" val="19221262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640960" cy="6336704"/>
          </a:xfrm>
        </p:spPr>
        <p:txBody>
          <a:bodyPr>
            <a:normAutofit fontScale="92500" lnSpcReduction="20000"/>
          </a:bodyPr>
          <a:lstStyle/>
          <a:p>
            <a:pPr marL="0" indent="0" algn="just">
              <a:buNone/>
            </a:pPr>
            <a:r>
              <a:rPr lang="ru-RU" dirty="0"/>
              <a:t>На кожу концентрированные растворы солей кадмия действуют </a:t>
            </a:r>
            <a:r>
              <a:rPr lang="ru-RU" dirty="0" err="1"/>
              <a:t>прижигающе</a:t>
            </a:r>
            <a:r>
              <a:rPr lang="ru-RU" dirty="0"/>
              <a:t>. Соли кадмия плохо всасываются при любом пути поступления в организм и длительно остаются на месте введения, постепенно переходя в кровь. Накапливается кадмий в эритроцитах, связывается с гемоглобином и длительно сохраняется в крови. Откладывается кадмий в костях, почках, железах внутренней секреции. Выделяется из организма медленно, главным образом через желудочно-кишечный тракт.</a:t>
            </a:r>
          </a:p>
          <a:p>
            <a:pPr marL="0" indent="0" algn="just">
              <a:buNone/>
            </a:pPr>
            <a:r>
              <a:rPr lang="ru-RU" dirty="0"/>
              <a:t>На вскрытии наблюдают отёк и кровоизлияния в лёгких, воспаление лёгких, жировую дегенерацию печени и почек, атрофию слизистой носа, интенсивное жёлтое окрашивание обонятельных луковиц, </a:t>
            </a:r>
            <a:r>
              <a:rPr lang="ru-RU" dirty="0" err="1"/>
              <a:t>буллёзную</a:t>
            </a:r>
            <a:r>
              <a:rPr lang="ru-RU" dirty="0"/>
              <a:t> эмфизему легких.</a:t>
            </a:r>
          </a:p>
          <a:p>
            <a:endParaRPr lang="ru-RU" dirty="0"/>
          </a:p>
        </p:txBody>
      </p:sp>
    </p:spTree>
    <p:extLst>
      <p:ext uri="{BB962C8B-B14F-4D97-AF65-F5344CB8AC3E}">
        <p14:creationId xmlns:p14="http://schemas.microsoft.com/office/powerpoint/2010/main" val="12068772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29600" cy="5577483"/>
          </a:xfrm>
        </p:spPr>
        <p:txBody>
          <a:bodyPr>
            <a:normAutofit fontScale="92500" lnSpcReduction="10000"/>
          </a:bodyPr>
          <a:lstStyle/>
          <a:p>
            <a:pPr algn="just"/>
            <a:r>
              <a:rPr lang="ru-RU" dirty="0"/>
              <a:t>Это действие неспецифично, но является общим для многих металлов (медь, серебро, золото, ртуть, мышьяк, сурьма и др.). Некоторые металлы (железо, таллий, молибден, ванадий и др.) легче соединяются с </a:t>
            </a:r>
            <a:r>
              <a:rPr lang="ru-RU" dirty="0" err="1"/>
              <a:t>лигандами</a:t>
            </a:r>
            <a:r>
              <a:rPr lang="ru-RU" dirty="0"/>
              <a:t>, которые содержат кислород. Большинству металлов свойственно специфическое угнетение определенных ферментов в малых концентрациях. Поэтому особенности общетоксического действия этими металлами выявляются при длительном контакте с ними.</a:t>
            </a:r>
          </a:p>
        </p:txBody>
      </p:sp>
    </p:spTree>
    <p:extLst>
      <p:ext uri="{BB962C8B-B14F-4D97-AF65-F5344CB8AC3E}">
        <p14:creationId xmlns:p14="http://schemas.microsoft.com/office/powerpoint/2010/main" val="334282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5721499"/>
          </a:xfrm>
        </p:spPr>
        <p:txBody>
          <a:bodyPr>
            <a:normAutofit fontScale="92500"/>
          </a:bodyPr>
          <a:lstStyle/>
          <a:p>
            <a:pPr algn="just"/>
            <a:r>
              <a:rPr lang="ru-RU" dirty="0"/>
              <a:t>Местное действие </a:t>
            </a:r>
            <a:r>
              <a:rPr lang="ru-RU" i="1" dirty="0"/>
              <a:t>«металлических ядов» </a:t>
            </a:r>
            <a:r>
              <a:rPr lang="ru-RU" dirty="0"/>
              <a:t>на кожу, слизистые желудка, кишечника, носоглотки, легких основано на деструкции ткани, уплотнении, денатурации белка с образованием струпа. Степень деструктивного воздействия зависит от способности соединений металлов к диссоциации. Это заметно при сравнении местного воздействия солей сильных и слабых кислот (соли азотной, </a:t>
            </a:r>
            <a:r>
              <a:rPr lang="ru-RU" dirty="0" err="1"/>
              <a:t>хлороводородной</a:t>
            </a:r>
            <a:r>
              <a:rPr lang="ru-RU" dirty="0"/>
              <a:t>, серной кислот действуют сильнее по сравнению с солями уксусной, </a:t>
            </a:r>
            <a:r>
              <a:rPr lang="ru-RU" dirty="0" err="1"/>
              <a:t>пропионовой</a:t>
            </a:r>
            <a:r>
              <a:rPr lang="ru-RU" dirty="0"/>
              <a:t> кислот).</a:t>
            </a:r>
          </a:p>
        </p:txBody>
      </p:sp>
    </p:spTree>
    <p:extLst>
      <p:ext uri="{BB962C8B-B14F-4D97-AF65-F5344CB8AC3E}">
        <p14:creationId xmlns:p14="http://schemas.microsoft.com/office/powerpoint/2010/main" val="807059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pPr marL="0" indent="0" algn="ctr">
              <a:buNone/>
            </a:pPr>
            <a:r>
              <a:rPr lang="ru-RU" sz="7200" dirty="0"/>
              <a:t>МЕТОДЫ МИНЕРАЛИЗАЦИИ</a:t>
            </a:r>
          </a:p>
        </p:txBody>
      </p:sp>
    </p:spTree>
    <p:extLst>
      <p:ext uri="{BB962C8B-B14F-4D97-AF65-F5344CB8AC3E}">
        <p14:creationId xmlns:p14="http://schemas.microsoft.com/office/powerpoint/2010/main" val="1393560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363272" cy="6120680"/>
          </a:xfrm>
        </p:spPr>
        <p:txBody>
          <a:bodyPr>
            <a:noAutofit/>
          </a:bodyPr>
          <a:lstStyle/>
          <a:p>
            <a:pPr algn="just"/>
            <a:r>
              <a:rPr lang="ru-RU" sz="3600" dirty="0"/>
              <a:t>Обнаружение и определение «металлических ядов» в биологических объектах возможно после разрушения органических веществ. Необходимость полной минерализации объекта связана с тем, что соли металлов в организме вступают во взаимодействие с белками и образуют иногда очень прочные соединения за счет ковалентных связей.</a:t>
            </a:r>
          </a:p>
        </p:txBody>
      </p:sp>
    </p:spTree>
    <p:extLst>
      <p:ext uri="{BB962C8B-B14F-4D97-AF65-F5344CB8AC3E}">
        <p14:creationId xmlns:p14="http://schemas.microsoft.com/office/powerpoint/2010/main" val="57595011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4975</Words>
  <Application>Microsoft Office PowerPoint</Application>
  <PresentationFormat>Экран (4:3)</PresentationFormat>
  <Paragraphs>116</Paragraphs>
  <Slides>57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57</vt:i4>
      </vt:variant>
    </vt:vector>
  </HeadingPairs>
  <TitlesOfParts>
    <vt:vector size="62" baseType="lpstr">
      <vt:lpstr>Arial</vt:lpstr>
      <vt:lpstr>Calibri</vt:lpstr>
      <vt:lpstr>Tahoma</vt:lpstr>
      <vt:lpstr>Times New Roman</vt:lpstr>
      <vt:lpstr>Тема Office</vt:lpstr>
      <vt:lpstr>ЛЕКЦИЯ №5 Токсическое действие неорганических веществ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Методы «мокрой минерализации»</vt:lpstr>
      <vt:lpstr>Методы «сухого озоления»</vt:lpstr>
      <vt:lpstr>Презентация PowerPoint</vt:lpstr>
      <vt:lpstr>Презентация PowerPoint</vt:lpstr>
      <vt:lpstr>Соединения ртути</vt:lpstr>
      <vt:lpstr>Презентация PowerPoint</vt:lpstr>
      <vt:lpstr>Презентация PowerPoint</vt:lpstr>
      <vt:lpstr>Презентация PowerPoint</vt:lpstr>
      <vt:lpstr>Соединения свинца</vt:lpstr>
      <vt:lpstr>Презентация PowerPoint</vt:lpstr>
      <vt:lpstr>Презентация PowerPoint</vt:lpstr>
      <vt:lpstr>Соединения бария</vt:lpstr>
      <vt:lpstr>Презентация PowerPoint</vt:lpstr>
      <vt:lpstr>Соединения марганца</vt:lpstr>
      <vt:lpstr>Презентация PowerPoint</vt:lpstr>
      <vt:lpstr>Презентация PowerPoint</vt:lpstr>
      <vt:lpstr>Соединения хрома.</vt:lpstr>
      <vt:lpstr>Презентация PowerPoint</vt:lpstr>
      <vt:lpstr>Презентация PowerPoint</vt:lpstr>
      <vt:lpstr>Соединения серебра</vt:lpstr>
      <vt:lpstr>Презентация PowerPoint</vt:lpstr>
      <vt:lpstr>Презентация PowerPoint</vt:lpstr>
      <vt:lpstr>Соединения меди</vt:lpstr>
      <vt:lpstr>Презентация PowerPoint</vt:lpstr>
      <vt:lpstr>Презентация PowerPoint</vt:lpstr>
      <vt:lpstr>Презентация PowerPoint</vt:lpstr>
      <vt:lpstr>Презентация PowerPoint</vt:lpstr>
      <vt:lpstr>Соединения висмута</vt:lpstr>
      <vt:lpstr>Презентация PowerPoint</vt:lpstr>
      <vt:lpstr>Соединения цинка</vt:lpstr>
      <vt:lpstr>Презентация PowerPoint</vt:lpstr>
      <vt:lpstr>Презентация PowerPoint</vt:lpstr>
      <vt:lpstr>Соединения сурьмы</vt:lpstr>
      <vt:lpstr>Презентация PowerPoint</vt:lpstr>
      <vt:lpstr>Презентация PowerPoint</vt:lpstr>
      <vt:lpstr>Соединения таллия</vt:lpstr>
      <vt:lpstr>Презентация PowerPoint</vt:lpstr>
      <vt:lpstr>Презентация PowerPoint</vt:lpstr>
      <vt:lpstr>Презентация PowerPoint</vt:lpstr>
      <vt:lpstr>Соединения мышьяка</vt:lpstr>
      <vt:lpstr>Презентация PowerPoint</vt:lpstr>
      <vt:lpstr>Презентация PowerPoint</vt:lpstr>
      <vt:lpstr>Презентация PowerPoint</vt:lpstr>
      <vt:lpstr>Презентация PowerPoint</vt:lpstr>
      <vt:lpstr>Презентация PowerPoint</vt:lpstr>
      <vt:lpstr>Соединения кадмия</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№5 Токсическое действие неорганических веществ</dc:title>
  <dc:creator>ф</dc:creator>
  <cp:lastModifiedBy>Эдуард</cp:lastModifiedBy>
  <cp:revision>17</cp:revision>
  <dcterms:created xsi:type="dcterms:W3CDTF">2014-04-03T19:03:47Z</dcterms:created>
  <dcterms:modified xsi:type="dcterms:W3CDTF">2015-03-16T16:57:55Z</dcterms:modified>
</cp:coreProperties>
</file>